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73" r:id="rId3"/>
    <p:sldId id="348" r:id="rId4"/>
    <p:sldId id="341" r:id="rId5"/>
    <p:sldId id="293" r:id="rId6"/>
    <p:sldId id="292" r:id="rId7"/>
    <p:sldId id="351" r:id="rId8"/>
    <p:sldId id="269" r:id="rId9"/>
    <p:sldId id="295" r:id="rId10"/>
    <p:sldId id="349" r:id="rId11"/>
    <p:sldId id="310" r:id="rId12"/>
    <p:sldId id="296" r:id="rId13"/>
    <p:sldId id="303" r:id="rId14"/>
    <p:sldId id="352" r:id="rId15"/>
    <p:sldId id="353" r:id="rId16"/>
    <p:sldId id="354" r:id="rId17"/>
    <p:sldId id="307" r:id="rId18"/>
    <p:sldId id="379" r:id="rId19"/>
    <p:sldId id="297" r:id="rId20"/>
    <p:sldId id="317" r:id="rId21"/>
    <p:sldId id="355" r:id="rId22"/>
    <p:sldId id="356" r:id="rId23"/>
    <p:sldId id="343" r:id="rId24"/>
    <p:sldId id="358" r:id="rId25"/>
    <p:sldId id="344" r:id="rId26"/>
    <p:sldId id="345" r:id="rId27"/>
    <p:sldId id="346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22" r:id="rId42"/>
    <p:sldId id="372" r:id="rId43"/>
    <p:sldId id="289" r:id="rId4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41" autoAdjust="0"/>
    <p:restoredTop sz="97762" autoAdjust="0"/>
  </p:normalViewPr>
  <p:slideViewPr>
    <p:cSldViewPr snapToGrid="0" snapToObjects="1">
      <p:cViewPr varScale="1">
        <p:scale>
          <a:sx n="122" d="100"/>
          <a:sy n="122" d="100"/>
        </p:scale>
        <p:origin x="472" y="1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5" Type="http://schemas.openxmlformats.org/officeDocument/2006/relationships/image" Target="../media/image42.wmf"/><Relationship Id="rId4" Type="http://schemas.openxmlformats.org/officeDocument/2006/relationships/image" Target="../media/image41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274E-7A2E-6B48-98DD-AA2B476D2A92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1B40-1F55-504A-ACCB-84A73E52E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36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274E-7A2E-6B48-98DD-AA2B476D2A92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1B40-1F55-504A-ACCB-84A73E52E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7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274E-7A2E-6B48-98DD-AA2B476D2A92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1B40-1F55-504A-ACCB-84A73E52E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8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274E-7A2E-6B48-98DD-AA2B476D2A92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1B40-1F55-504A-ACCB-84A73E52E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274E-7A2E-6B48-98DD-AA2B476D2A92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1B40-1F55-504A-ACCB-84A73E52E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7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274E-7A2E-6B48-98DD-AA2B476D2A92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1B40-1F55-504A-ACCB-84A73E52E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274E-7A2E-6B48-98DD-AA2B476D2A92}" type="datetimeFigureOut">
              <a:rPr lang="en-US" smtClean="0"/>
              <a:t>6/20/19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1B40-1F55-504A-ACCB-84A73E52E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75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274E-7A2E-6B48-98DD-AA2B476D2A92}" type="datetimeFigureOut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1B40-1F55-504A-ACCB-84A73E52E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8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274E-7A2E-6B48-98DD-AA2B476D2A92}" type="datetimeFigureOut">
              <a:rPr lang="en-US" smtClean="0"/>
              <a:t>6/20/19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1B40-1F55-504A-ACCB-84A73E52E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2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274E-7A2E-6B48-98DD-AA2B476D2A92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1B40-1F55-504A-ACCB-84A73E52E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3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274E-7A2E-6B48-98DD-AA2B476D2A92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1B40-1F55-504A-ACCB-84A73E52E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54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274E-7A2E-6B48-98DD-AA2B476D2A92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1B40-1F55-504A-ACCB-84A73E52E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7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11" Type="http://schemas.openxmlformats.org/officeDocument/2006/relationships/image" Target="../media/image20.emf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1.png"/><Relationship Id="rId9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1.png"/><Relationship Id="rId7" Type="http://schemas.openxmlformats.org/officeDocument/2006/relationships/image" Target="../media/image36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0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4.emf"/><Relationship Id="rId4" Type="http://schemas.openxmlformats.org/officeDocument/2006/relationships/package" Target="../embeddings/Microsoft_Visio___4.vsd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42.wmf"/><Relationship Id="rId3" Type="http://schemas.openxmlformats.org/officeDocument/2006/relationships/image" Target="../media/image1.png"/><Relationship Id="rId7" Type="http://schemas.openxmlformats.org/officeDocument/2006/relationships/image" Target="../media/image39.e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41.emf"/><Relationship Id="rId5" Type="http://schemas.openxmlformats.org/officeDocument/2006/relationships/image" Target="../media/image38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7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19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1.png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5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9.png"/><Relationship Id="rId11" Type="http://schemas.openxmlformats.org/officeDocument/2006/relationships/image" Target="../media/image58.wmf"/><Relationship Id="rId5" Type="http://schemas.openxmlformats.org/officeDocument/2006/relationships/image" Target="../media/image56.e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0.png"/><Relationship Id="rId4" Type="http://schemas.openxmlformats.org/officeDocument/2006/relationships/image" Target="../media/image2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00.png"/><Relationship Id="rId7" Type="http://schemas.openxmlformats.org/officeDocument/2006/relationships/image" Target="../media/image2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1750"/>
            <a:ext cx="9906000" cy="2938128"/>
          </a:xfrm>
          <a:prstGeom prst="rect">
            <a:avLst/>
          </a:prstGeom>
        </p:spPr>
      </p:pic>
      <p:sp>
        <p:nvSpPr>
          <p:cNvPr id="8" name="Rectangle 16"/>
          <p:cNvSpPr>
            <a:spLocks noChangeArrowheads="1"/>
          </p:cNvSpPr>
          <p:nvPr/>
        </p:nvSpPr>
        <p:spPr bwMode="auto">
          <a:xfrm flipH="1">
            <a:off x="0" y="5825707"/>
            <a:ext cx="9906000" cy="6824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279" y="3426536"/>
            <a:ext cx="8988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0000FF"/>
                </a:solidFill>
                <a:effectLst>
                  <a:outerShdw blurRad="50800" dist="63500" dir="2700000" algn="tl" rotWithShape="0">
                    <a:srgbClr val="000000">
                      <a:alpha val="43000"/>
                    </a:srgbClr>
                  </a:outerShdw>
                </a:effectLst>
              </a:rPr>
              <a:t>Simulation and Modeling of Dynamic Systems with Time Varying Device Characteristics </a:t>
            </a:r>
          </a:p>
          <a:p>
            <a:pPr algn="r"/>
            <a:r>
              <a:rPr lang="en-US" sz="3600" b="1" dirty="0">
                <a:solidFill>
                  <a:srgbClr val="0000FF"/>
                </a:solidFill>
                <a:effectLst>
                  <a:outerShdw blurRad="50800" dist="63500" dir="27000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5879629" y="6027357"/>
            <a:ext cx="396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800" b="0" dirty="0">
                <a:latin typeface="Arial"/>
                <a:cs typeface="Arial"/>
              </a:rPr>
              <a:t>Mansun Chan, Dept. of ECE, HKUST</a:t>
            </a:r>
          </a:p>
        </p:txBody>
      </p:sp>
    </p:spTree>
    <p:extLst>
      <p:ext uri="{BB962C8B-B14F-4D97-AF65-F5344CB8AC3E}">
        <p14:creationId xmlns:p14="http://schemas.microsoft.com/office/powerpoint/2010/main" val="1302700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Example: phase change memory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9436" y="1240000"/>
            <a:ext cx="61741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The state variable is not an electrical but a physical quantity referred to as a crystal fraction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D940B0-181A-FD44-BB67-F39AD147D1C6}"/>
              </a:ext>
            </a:extLst>
          </p:cNvPr>
          <p:cNvSpPr txBox="1"/>
          <p:nvPr/>
        </p:nvSpPr>
        <p:spPr>
          <a:xfrm>
            <a:off x="5315173" y="6002441"/>
            <a:ext cx="3884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Subcircuit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(K. C. Wong et. al. EDSSC 2009)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CFF6E8C-644A-4B43-B522-705316EF4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39" y="4300590"/>
            <a:ext cx="3945996" cy="1752886"/>
          </a:xfrm>
          <a:prstGeom prst="rect">
            <a:avLst/>
          </a:prstGeom>
        </p:spPr>
      </p:pic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id="{6AE91896-8425-874E-8C75-7E2C70DBD8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97932"/>
              </p:ext>
            </p:extLst>
          </p:nvPr>
        </p:nvGraphicFramePr>
        <p:xfrm>
          <a:off x="5638180" y="3561278"/>
          <a:ext cx="1619416" cy="410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4" r:id="rId5" imgW="850900" imgH="215900" progId="Equation.DSMT4">
                  <p:embed/>
                </p:oleObj>
              </mc:Choice>
              <mc:Fallback>
                <p:oleObj r:id="rId5" imgW="850900" imgH="2159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FCEB2F3-48D5-3C45-A0FC-BE53FA50E2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180" y="3561278"/>
                        <a:ext cx="1619416" cy="4108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>
            <a:extLst>
              <a:ext uri="{FF2B5EF4-FFF2-40B4-BE49-F238E27FC236}">
                <a16:creationId xmlns:a16="http://schemas.microsoft.com/office/drawing/2014/main" id="{764B2496-9F9E-5D45-AD08-8533E0E3FB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9126"/>
              </p:ext>
            </p:extLst>
          </p:nvPr>
        </p:nvGraphicFramePr>
        <p:xfrm>
          <a:off x="7738967" y="3284458"/>
          <a:ext cx="1533939" cy="605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5" r:id="rId7" imgW="977900" imgH="381000" progId="Equation.DSMT4">
                  <p:embed/>
                </p:oleObj>
              </mc:Choice>
              <mc:Fallback>
                <p:oleObj r:id="rId7" imgW="977900" imgH="3810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11E5FF3-DFA4-1342-A0E3-8430B55FC2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8967" y="3284458"/>
                        <a:ext cx="1533939" cy="6055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" name="Picture 61" descr="D:\DOCUMENTS\Dropbox\1st Research\My Papers\2014_TED_Resistance Model\Figures\3D structure_2_pure.tif">
            <a:extLst>
              <a:ext uri="{FF2B5EF4-FFF2-40B4-BE49-F238E27FC236}">
                <a16:creationId xmlns:a16="http://schemas.microsoft.com/office/drawing/2014/main" id="{6FD5425F-5A0D-C543-8AF5-1EF637396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968" y="689128"/>
            <a:ext cx="2061196" cy="2380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1">
            <a:extLst>
              <a:ext uri="{FF2B5EF4-FFF2-40B4-BE49-F238E27FC236}">
                <a16:creationId xmlns:a16="http://schemas.microsoft.com/office/drawing/2014/main" id="{CAA0382B-974D-764E-92E5-B1D4B8CCA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36" y="2479951"/>
            <a:ext cx="5074199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Need to express the state variable into a time dependent linear differential equation to implement it into 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subcircuit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Helvetica" charset="0"/>
            </a:endParaRPr>
          </a:p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Or the crystal fraction can be treated as an internal parameter that change with time</a:t>
            </a:r>
          </a:p>
        </p:txBody>
      </p:sp>
      <p:graphicFrame>
        <p:nvGraphicFramePr>
          <p:cNvPr id="68" name="Object 67">
            <a:extLst>
              <a:ext uri="{FF2B5EF4-FFF2-40B4-BE49-F238E27FC236}">
                <a16:creationId xmlns:a16="http://schemas.microsoft.com/office/drawing/2014/main" id="{56D8CEF9-B56B-0A47-9126-B84F817CB2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911131"/>
              </p:ext>
            </p:extLst>
          </p:nvPr>
        </p:nvGraphicFramePr>
        <p:xfrm>
          <a:off x="1626203" y="5424036"/>
          <a:ext cx="1852493" cy="994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6" r:id="rId10" imgW="1041400" imgH="558800" progId="Equation.DSMT4">
                  <p:embed/>
                </p:oleObj>
              </mc:Choice>
              <mc:Fallback>
                <p:oleObj r:id="rId10" imgW="1041400" imgH="558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0410985-2417-F04E-AAE1-75FB049E35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6203" y="5424036"/>
                        <a:ext cx="1852493" cy="9940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AA562A45-BE15-9148-8785-B789E22CB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999" y="2654017"/>
            <a:ext cx="28522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marL="0" indent="0" eaLnBrk="1" hangingPunct="1">
              <a:spcAft>
                <a:spcPts val="60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 charset="0"/>
              </a:rPr>
              <a:t>The Johnson-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Helvetica" charset="0"/>
              </a:rPr>
              <a:t>Mehl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 charset="0"/>
              </a:rPr>
              <a:t>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Helvetica" charset="0"/>
              </a:rPr>
              <a:t>Avrami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 charset="0"/>
              </a:rPr>
              <a:t> (JMA) equation</a:t>
            </a:r>
          </a:p>
        </p:txBody>
      </p:sp>
    </p:spTree>
    <p:extLst>
      <p:ext uri="{BB962C8B-B14F-4D97-AF65-F5344CB8AC3E}">
        <p14:creationId xmlns:p14="http://schemas.microsoft.com/office/powerpoint/2010/main" val="3901192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786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Defining Initial States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09" name="TextBox 1"/>
          <p:cNvSpPr txBox="1">
            <a:spLocks noChangeArrowheads="1"/>
          </p:cNvSpPr>
          <p:nvPr/>
        </p:nvSpPr>
        <p:spPr bwMode="auto">
          <a:xfrm>
            <a:off x="336242" y="1279891"/>
            <a:ext cx="918314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How to define at the initial values of the internal state variables such as crystal fraction?</a:t>
            </a:r>
          </a:p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Users maybe asked to enter the values</a:t>
            </a:r>
          </a:p>
          <a:p>
            <a:pPr marL="800100" lvl="1" indent="-342900" eaLnBrk="1" hangingPunct="1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How to extract these parameters from observable measurement results?</a:t>
            </a:r>
          </a:p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Let users input some physically measureable quantity like resistance and the state variables are internally extracted?</a:t>
            </a:r>
          </a:p>
          <a:p>
            <a:pPr marL="800100" lvl="1" indent="-342900" eaLnBrk="1" hangingPunct="1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No guarantee it can be achieved</a:t>
            </a:r>
          </a:p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Assume all cells start from one of the states</a:t>
            </a:r>
          </a:p>
          <a:p>
            <a:pPr marL="800100" lvl="1" indent="-342900" eaLnBrk="1" hangingPunct="1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 charset="0"/>
                <a:ea typeface="+mn-ea"/>
              </a:rPr>
              <a:t>A pre-program run is necessary to define the internal state of  the cells </a:t>
            </a:r>
          </a:p>
        </p:txBody>
      </p:sp>
    </p:spTree>
    <p:extLst>
      <p:ext uri="{BB962C8B-B14F-4D97-AF65-F5344CB8AC3E}">
        <p14:creationId xmlns:p14="http://schemas.microsoft.com/office/powerpoint/2010/main" val="1599570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Generic approach to remove internal nodes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9436" y="1240000"/>
            <a:ext cx="507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Many memory models are based on macro-model approach with many internal nodes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636" y="1312083"/>
            <a:ext cx="4325331" cy="26404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64277" y="3962329"/>
            <a:ext cx="28352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>
                <a:solidFill>
                  <a:srgbClr val="0070C0"/>
                </a:solidFill>
                <a:latin typeface="Helvetica" charset="0"/>
              </a:rPr>
              <a:t>K. </a:t>
            </a:r>
            <a:r>
              <a:rPr lang="nb-NO" sz="1200" dirty="0" err="1">
                <a:solidFill>
                  <a:srgbClr val="0070C0"/>
                </a:solidFill>
                <a:latin typeface="Helvetica" charset="0"/>
              </a:rPr>
              <a:t>Sonoda</a:t>
            </a:r>
            <a:r>
              <a:rPr lang="nb-NO" sz="1200" dirty="0">
                <a:solidFill>
                  <a:srgbClr val="0070C0"/>
                </a:solidFill>
                <a:latin typeface="Helvetica" charset="0"/>
              </a:rPr>
              <a:t>, </a:t>
            </a:r>
            <a:r>
              <a:rPr lang="nb-NO" sz="1200" dirty="0" err="1">
                <a:solidFill>
                  <a:srgbClr val="0070C0"/>
                </a:solidFill>
                <a:latin typeface="Helvetica" charset="0"/>
              </a:rPr>
              <a:t>Renesas</a:t>
            </a:r>
            <a:r>
              <a:rPr lang="nb-NO" sz="1200" dirty="0">
                <a:solidFill>
                  <a:srgbClr val="0070C0"/>
                </a:solidFill>
                <a:latin typeface="Helvetica" charset="0"/>
              </a:rPr>
              <a:t> Technology</a:t>
            </a:r>
            <a:endParaRPr lang="nb-NO" sz="1200" dirty="0">
              <a:solidFill>
                <a:srgbClr val="0070C0"/>
              </a:solidFill>
              <a:effectLst/>
              <a:latin typeface="Helvetica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30685" y="4357906"/>
            <a:ext cx="9247897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Example, the temperature model for a PCM cell</a:t>
            </a:r>
          </a:p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The temperature can be represented by an internal parameter</a:t>
            </a:r>
          </a:p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More commonly, it is represented by a voltage obtained from 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subcircuit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713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Effects of internal nodes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9435" y="1240000"/>
            <a:ext cx="9247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Jacobian Matrix in SPICE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9051" y="4642775"/>
            <a:ext cx="924789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Each internal node creates one entry in the matrix</a:t>
            </a:r>
          </a:p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As these nodes are isolated from other nodes, they directly increase the size of the Jacobian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CF6F44-D16D-464C-AC2B-0F9A41A55FC3}"/>
                  </a:ext>
                </a:extLst>
              </p:cNvPr>
              <p:cNvSpPr txBox="1"/>
              <p:nvPr/>
            </p:nvSpPr>
            <p:spPr>
              <a:xfrm>
                <a:off x="592125" y="2213951"/>
                <a:ext cx="8685417" cy="19128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hr-H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uk-UA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f>
                                          <m:fPr>
                                            <m:ctrlPr>
                                              <a:rPr lang="mr-I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⋱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f>
                                          <m:fPr>
                                            <m:ctrlPr>
                                              <a:rPr lang="mr-I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𝑇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sz="240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Δ</m:t>
                                            </m:r>
                                            <m:r>
                                              <a:rPr lang="en-US" sz="24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+1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mr-IN" sz="2400" i="1">
                                    <a:latin typeface="Cambria Math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mr-I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Δ</m:t>
                                    </m:r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+1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mr-IN" sz="2400" i="1">
                                    <a:latin typeface="Cambria Math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hr-H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uk-UA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f>
                                          <m:fPr>
                                            <m:ctrlPr>
                                              <a:rPr lang="mr-I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⋱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f>
                                          <m:fPr>
                                            <m:ctrlPr>
                                              <a:rPr lang="mr-I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𝑇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Δ</m:t>
                                            </m:r>
                                            <m:r>
                                              <a:rPr lang="en-US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mr-IN" sz="2400" i="1">
                                    <a:latin typeface="Cambria Math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mr-I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Δ</m:t>
                                    </m:r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CF6F44-D16D-464C-AC2B-0F9A41A55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25" y="2213951"/>
                <a:ext cx="8685417" cy="1912896"/>
              </a:xfrm>
              <a:prstGeom prst="rect">
                <a:avLst/>
              </a:prstGeom>
              <a:blipFill>
                <a:blip r:embed="rId3"/>
                <a:stretch>
                  <a:fillRect t="-658" b="-1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F6DB6219-4BEB-914A-8A49-A3173140FE93}"/>
              </a:ext>
            </a:extLst>
          </p:cNvPr>
          <p:cNvSpPr/>
          <p:nvPr/>
        </p:nvSpPr>
        <p:spPr>
          <a:xfrm>
            <a:off x="2279374" y="3262694"/>
            <a:ext cx="861392" cy="8641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68869D5-75CD-6340-9508-104D099FCA6A}"/>
              </a:ext>
            </a:extLst>
          </p:cNvPr>
          <p:cNvSpPr/>
          <p:nvPr/>
        </p:nvSpPr>
        <p:spPr>
          <a:xfrm>
            <a:off x="3538330" y="3315703"/>
            <a:ext cx="861392" cy="4306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491A23-954D-A748-8BF4-2710670CB91D}"/>
              </a:ext>
            </a:extLst>
          </p:cNvPr>
          <p:cNvSpPr/>
          <p:nvPr/>
        </p:nvSpPr>
        <p:spPr>
          <a:xfrm>
            <a:off x="5114270" y="3297205"/>
            <a:ext cx="531156" cy="44919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F1BCEC1-41C2-7145-8645-0D822E65ECD0}"/>
              </a:ext>
            </a:extLst>
          </p:cNvPr>
          <p:cNvSpPr/>
          <p:nvPr/>
        </p:nvSpPr>
        <p:spPr>
          <a:xfrm>
            <a:off x="8214210" y="3297205"/>
            <a:ext cx="658120" cy="4676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2E226A-843D-FC4D-83B3-BC08FB29C6C7}"/>
              </a:ext>
            </a:extLst>
          </p:cNvPr>
          <p:cNvSpPr/>
          <p:nvPr/>
        </p:nvSpPr>
        <p:spPr>
          <a:xfrm>
            <a:off x="6968506" y="3262694"/>
            <a:ext cx="861392" cy="8641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67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Example: a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n</a:t>
            </a:r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-stage ring oscillator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9051" y="4077756"/>
            <a:ext cx="9247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With out internal nodes, the size of the Jacobian matrix ~ (n+2)</a:t>
            </a:r>
            <a:r>
              <a:rPr lang="en-US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2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9051" y="4642775"/>
            <a:ext cx="9247897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With one additional internal node for each transistor, the size of the Jacobian matrix increased to ~ (3n+2)</a:t>
            </a:r>
            <a:r>
              <a:rPr lang="en-US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2</a:t>
            </a:r>
          </a:p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Simulation time increase with the size of the Jacobian matrix in the order of O(n</a:t>
            </a:r>
            <a:r>
              <a:rPr lang="en-US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1.4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) which is about 4.7 times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95D197-427D-5640-8E5D-29C8C284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15">
            <a:extLst>
              <a:ext uri="{FF2B5EF4-FFF2-40B4-BE49-F238E27FC236}">
                <a16:creationId xmlns:a16="http://schemas.microsoft.com/office/drawing/2014/main" id="{0F8C28DC-8AF3-644C-8143-544A24CF2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87" y="1303732"/>
            <a:ext cx="7455935" cy="228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34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Eliminating internal nodes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9435" y="1240000"/>
            <a:ext cx="9247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Jacobian Matrix in SPICE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CF6F44-D16D-464C-AC2B-0F9A41A55FC3}"/>
                  </a:ext>
                </a:extLst>
              </p:cNvPr>
              <p:cNvSpPr txBox="1"/>
              <p:nvPr/>
            </p:nvSpPr>
            <p:spPr>
              <a:xfrm>
                <a:off x="592125" y="2110710"/>
                <a:ext cx="8685417" cy="19128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hr-H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uk-UA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f>
                                          <m:fPr>
                                            <m:ctrlPr>
                                              <a:rPr lang="mr-I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⋱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f>
                                          <m:fPr>
                                            <m:ctrlPr>
                                              <a:rPr lang="mr-I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𝑇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sz="240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Δ</m:t>
                                            </m:r>
                                            <m:r>
                                              <a:rPr lang="en-US" sz="24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+1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mr-IN" sz="2400" i="1">
                                    <a:latin typeface="Cambria Math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mr-I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Δ</m:t>
                                    </m:r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+1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mr-IN" sz="2400" i="1">
                                    <a:latin typeface="Cambria Math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hr-H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uk-UA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f>
                                          <m:fPr>
                                            <m:ctrlPr>
                                              <a:rPr lang="mr-I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⋱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f>
                                          <m:fPr>
                                            <m:ctrlPr>
                                              <a:rPr lang="mr-I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𝑇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Δ</m:t>
                                            </m:r>
                                            <m:r>
                                              <a:rPr lang="en-US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mr-IN" sz="2400" i="1">
                                    <a:latin typeface="Cambria Math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mr-I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Δ</m:t>
                                    </m:r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CF6F44-D16D-464C-AC2B-0F9A41A55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25" y="2110710"/>
                <a:ext cx="8685417" cy="1912896"/>
              </a:xfrm>
              <a:prstGeom prst="rect">
                <a:avLst/>
              </a:prstGeom>
              <a:blipFill>
                <a:blip r:embed="rId3"/>
                <a:stretch>
                  <a:fillRect t="-658" b="-1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F6DB6219-4BEB-914A-8A49-A3173140FE93}"/>
              </a:ext>
            </a:extLst>
          </p:cNvPr>
          <p:cNvSpPr/>
          <p:nvPr/>
        </p:nvSpPr>
        <p:spPr>
          <a:xfrm>
            <a:off x="2279374" y="3159453"/>
            <a:ext cx="861392" cy="8641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68869D5-75CD-6340-9508-104D099FCA6A}"/>
              </a:ext>
            </a:extLst>
          </p:cNvPr>
          <p:cNvSpPr/>
          <p:nvPr/>
        </p:nvSpPr>
        <p:spPr>
          <a:xfrm>
            <a:off x="3538330" y="3212462"/>
            <a:ext cx="861392" cy="4306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491A23-954D-A748-8BF4-2710670CB91D}"/>
              </a:ext>
            </a:extLst>
          </p:cNvPr>
          <p:cNvSpPr/>
          <p:nvPr/>
        </p:nvSpPr>
        <p:spPr>
          <a:xfrm>
            <a:off x="5114270" y="3193964"/>
            <a:ext cx="531156" cy="44919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F1BCEC1-41C2-7145-8645-0D822E65ECD0}"/>
              </a:ext>
            </a:extLst>
          </p:cNvPr>
          <p:cNvSpPr/>
          <p:nvPr/>
        </p:nvSpPr>
        <p:spPr>
          <a:xfrm>
            <a:off x="8214210" y="3193964"/>
            <a:ext cx="658120" cy="4676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2E226A-843D-FC4D-83B3-BC08FB29C6C7}"/>
              </a:ext>
            </a:extLst>
          </p:cNvPr>
          <p:cNvSpPr/>
          <p:nvPr/>
        </p:nvSpPr>
        <p:spPr>
          <a:xfrm>
            <a:off x="6968506" y="3159453"/>
            <a:ext cx="861392" cy="8641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8CA868D0-2B60-2E40-8DB3-AABC62553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35" y="4432450"/>
            <a:ext cx="9247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As the node is loosely coupled, it can be directly evaluated without putting into the Jacobian matrix</a:t>
            </a:r>
          </a:p>
        </p:txBody>
      </p:sp>
    </p:spTree>
    <p:extLst>
      <p:ext uri="{BB962C8B-B14F-4D97-AF65-F5344CB8AC3E}">
        <p14:creationId xmlns:p14="http://schemas.microsoft.com/office/powerpoint/2010/main" val="2550200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Eliminating internal nodes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9435" y="1240000"/>
            <a:ext cx="9247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Jacobian Matrix in SPICE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CF6F44-D16D-464C-AC2B-0F9A41A55FC3}"/>
                  </a:ext>
                </a:extLst>
              </p:cNvPr>
              <p:cNvSpPr txBox="1"/>
              <p:nvPr/>
            </p:nvSpPr>
            <p:spPr>
              <a:xfrm>
                <a:off x="592125" y="2110710"/>
                <a:ext cx="8685417" cy="19128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hr-H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uk-UA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f>
                                          <m:fPr>
                                            <m:ctrlPr>
                                              <a:rPr lang="mr-I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⋱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f>
                                          <m:fPr>
                                            <m:ctrlPr>
                                              <a:rPr lang="mr-I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𝑇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sz="240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Δ</m:t>
                                            </m:r>
                                            <m:r>
                                              <a:rPr lang="en-US" sz="24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+1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mr-IN" sz="2400" i="1">
                                    <a:latin typeface="Cambria Math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mr-I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Δ</m:t>
                                    </m:r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+1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mr-IN" sz="2400" i="1">
                                    <a:latin typeface="Cambria Math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hr-H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uk-UA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f>
                                          <m:fPr>
                                            <m:ctrlPr>
                                              <a:rPr lang="mr-I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⋱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uk-UA" sz="2400" i="1">
                                            <a:latin typeface="Cambria Math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f>
                                          <m:fPr>
                                            <m:ctrlPr>
                                              <a:rPr lang="mr-IN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𝑇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mr-IN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Δ</m:t>
                                            </m:r>
                                            <m:r>
                                              <a:rPr lang="en-US" sz="240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mr-IN" sz="2400" i="1">
                                    <a:latin typeface="Cambria Math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mr-I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Δ</m:t>
                                    </m:r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CF6F44-D16D-464C-AC2B-0F9A41A55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25" y="2110710"/>
                <a:ext cx="8685417" cy="1912896"/>
              </a:xfrm>
              <a:prstGeom prst="rect">
                <a:avLst/>
              </a:prstGeom>
              <a:blipFill>
                <a:blip r:embed="rId4"/>
                <a:stretch>
                  <a:fillRect t="-658" b="-1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">
            <a:extLst>
              <a:ext uri="{FF2B5EF4-FFF2-40B4-BE49-F238E27FC236}">
                <a16:creationId xmlns:a16="http://schemas.microsoft.com/office/drawing/2014/main" id="{8CA868D0-2B60-2E40-8DB3-AABC62553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35" y="4432450"/>
            <a:ext cx="9247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As the node is loosely coupled, it can be directly evaluated without putting into the Jacobian matrix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45B927-96B7-044C-AA96-A6508631060F}"/>
              </a:ext>
            </a:extLst>
          </p:cNvPr>
          <p:cNvCxnSpPr/>
          <p:nvPr/>
        </p:nvCxnSpPr>
        <p:spPr>
          <a:xfrm flipV="1">
            <a:off x="1049043" y="3602793"/>
            <a:ext cx="2057480" cy="6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4ABF92-30C3-1C4C-8889-8032DD8B9261}"/>
              </a:ext>
            </a:extLst>
          </p:cNvPr>
          <p:cNvCxnSpPr>
            <a:cxnSpLocks/>
          </p:cNvCxnSpPr>
          <p:nvPr/>
        </p:nvCxnSpPr>
        <p:spPr>
          <a:xfrm flipH="1">
            <a:off x="2651435" y="2110509"/>
            <a:ext cx="28278" cy="19130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232A25-E08B-9B43-A87E-B0B74AF7F659}"/>
              </a:ext>
            </a:extLst>
          </p:cNvPr>
          <p:cNvCxnSpPr>
            <a:cxnSpLocks/>
          </p:cNvCxnSpPr>
          <p:nvPr/>
        </p:nvCxnSpPr>
        <p:spPr>
          <a:xfrm>
            <a:off x="7438157" y="2110509"/>
            <a:ext cx="0" cy="17867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988F52-7227-7740-A135-D6F4ECA0E115}"/>
              </a:ext>
            </a:extLst>
          </p:cNvPr>
          <p:cNvCxnSpPr/>
          <p:nvPr/>
        </p:nvCxnSpPr>
        <p:spPr>
          <a:xfrm>
            <a:off x="3420892" y="3392404"/>
            <a:ext cx="959996" cy="7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E3AEB7-53B3-4740-A5A9-1FC6775703A2}"/>
              </a:ext>
            </a:extLst>
          </p:cNvPr>
          <p:cNvCxnSpPr/>
          <p:nvPr/>
        </p:nvCxnSpPr>
        <p:spPr>
          <a:xfrm>
            <a:off x="5149004" y="3452955"/>
            <a:ext cx="4970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624BFB-AF80-204E-AE5D-EAEA09CF536F}"/>
              </a:ext>
            </a:extLst>
          </p:cNvPr>
          <p:cNvCxnSpPr/>
          <p:nvPr/>
        </p:nvCxnSpPr>
        <p:spPr>
          <a:xfrm flipV="1">
            <a:off x="8179470" y="3406954"/>
            <a:ext cx="644921" cy="7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40126A-7762-4D4B-9D6D-B2E598A29034}"/>
              </a:ext>
            </a:extLst>
          </p:cNvPr>
          <p:cNvCxnSpPr/>
          <p:nvPr/>
        </p:nvCxnSpPr>
        <p:spPr>
          <a:xfrm flipV="1">
            <a:off x="5752030" y="3591366"/>
            <a:ext cx="2057480" cy="6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0ED8275-8D74-EC4C-9AAE-DE0DDE8D95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261190"/>
              </p:ext>
            </p:extLst>
          </p:nvPr>
        </p:nvGraphicFramePr>
        <p:xfrm>
          <a:off x="2679713" y="5397428"/>
          <a:ext cx="4101576" cy="78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8" r:id="rId5" imgW="2425700" imgH="457200" progId="Equation.DSMT4">
                  <p:embed/>
                </p:oleObj>
              </mc:Choice>
              <mc:Fallback>
                <p:oleObj r:id="rId5" imgW="2425700" imgH="45720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9713" y="5397428"/>
                        <a:ext cx="4101576" cy="786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5687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Simulation flow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9436" y="1240000"/>
            <a:ext cx="37125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The internal node can be eliminated without making any differences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2184741" y="5050821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83249" y="1424230"/>
            <a:ext cx="210373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7606925"/>
              </p:ext>
            </p:extLst>
          </p:nvPr>
        </p:nvGraphicFramePr>
        <p:xfrm>
          <a:off x="4228129" y="1378002"/>
          <a:ext cx="5400259" cy="5040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7" r:id="rId4" imgW="5541010" imgH="4533900" progId="Visio.Drawing.11">
                  <p:embed/>
                </p:oleObj>
              </mc:Choice>
              <mc:Fallback>
                <p:oleObj r:id="rId4" imgW="5541010" imgH="453390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684" t="2414"/>
                      <a:stretch>
                        <a:fillRect/>
                      </a:stretch>
                    </p:blipFill>
                    <p:spPr bwMode="auto">
                      <a:xfrm>
                        <a:off x="4228129" y="1378002"/>
                        <a:ext cx="5400259" cy="50402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32102" y="2496926"/>
            <a:ext cx="9604268" cy="6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733" y="2624753"/>
            <a:ext cx="3559921" cy="13478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01" y="4093676"/>
            <a:ext cx="3510313" cy="2397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FC67BE-527D-9248-9FA8-FDB63CDE0008}"/>
              </a:ext>
            </a:extLst>
          </p:cNvPr>
          <p:cNvSpPr txBox="1"/>
          <p:nvPr/>
        </p:nvSpPr>
        <p:spPr>
          <a:xfrm>
            <a:off x="6497052" y="6368339"/>
            <a:ext cx="2685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Lining Zhang et. al., JEDS Jan. 2018</a:t>
            </a:r>
          </a:p>
        </p:txBody>
      </p:sp>
    </p:spTree>
    <p:extLst>
      <p:ext uri="{BB962C8B-B14F-4D97-AF65-F5344CB8AC3E}">
        <p14:creationId xmlns:p14="http://schemas.microsoft.com/office/powerpoint/2010/main" val="1546124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Non-quasi-effects in MOSFETs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9436" y="1240000"/>
            <a:ext cx="911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The approach is generic and can be used in any isolated internal nodes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2184741" y="5050821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83249" y="1424230"/>
            <a:ext cx="210373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32102" y="2496926"/>
            <a:ext cx="9604268" cy="6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748659A-6594-124C-BB89-55AD59B71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475B21D-F66F-C64A-9A96-369E160DEE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857602"/>
              </p:ext>
            </p:extLst>
          </p:nvPr>
        </p:nvGraphicFramePr>
        <p:xfrm>
          <a:off x="547021" y="2232857"/>
          <a:ext cx="4324081" cy="3341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3" r:id="rId4" imgW="4394200" imgH="3022600" progId="Origin50.Graph">
                  <p:embed/>
                </p:oleObj>
              </mc:Choice>
              <mc:Fallback>
                <p:oleObj r:id="rId4" imgW="4394200" imgH="302260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250" t="8165" r="11250" b="670"/>
                      <a:stretch>
                        <a:fillRect/>
                      </a:stretch>
                    </p:blipFill>
                    <p:spPr bwMode="auto">
                      <a:xfrm>
                        <a:off x="547021" y="2232857"/>
                        <a:ext cx="4324081" cy="33413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>
            <a:extLst>
              <a:ext uri="{FF2B5EF4-FFF2-40B4-BE49-F238E27FC236}">
                <a16:creationId xmlns:a16="http://schemas.microsoft.com/office/drawing/2014/main" id="{1B942BFD-138C-E34E-A274-2E16FC59B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F64FA0C-725E-E146-A4A9-431F06031A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047931"/>
              </p:ext>
            </p:extLst>
          </p:nvPr>
        </p:nvGraphicFramePr>
        <p:xfrm>
          <a:off x="4930965" y="2232858"/>
          <a:ext cx="4580504" cy="3341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4" r:id="rId6" imgW="4394200" imgH="3022600" progId="Origin50.Graph">
                  <p:embed/>
                </p:oleObj>
              </mc:Choice>
              <mc:Fallback>
                <p:oleObj r:id="rId6" imgW="4394200" imgH="302260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38" t="8467" r="11145" b="1512"/>
                      <a:stretch>
                        <a:fillRect/>
                      </a:stretch>
                    </p:blipFill>
                    <p:spPr bwMode="auto">
                      <a:xfrm>
                        <a:off x="4930965" y="2232858"/>
                        <a:ext cx="4580504" cy="33413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">
            <a:extLst>
              <a:ext uri="{FF2B5EF4-FFF2-40B4-BE49-F238E27FC236}">
                <a16:creationId xmlns:a16="http://schemas.microsoft.com/office/drawing/2014/main" id="{A667E499-BEBA-EB49-A656-3D9BC60C5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02" y="5771436"/>
            <a:ext cx="8879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Using the direction evaluation for NQS effect in BSIM</a:t>
            </a:r>
          </a:p>
        </p:txBody>
      </p:sp>
    </p:spTree>
    <p:extLst>
      <p:ext uri="{BB962C8B-B14F-4D97-AF65-F5344CB8AC3E}">
        <p14:creationId xmlns:p14="http://schemas.microsoft.com/office/powerpoint/2010/main" val="2818889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Convergence issues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9435" y="1240000"/>
            <a:ext cx="5130144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Some model contain switches causing  convergence problem </a:t>
            </a:r>
          </a:p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a generic smoothing hysteresis function can be used</a:t>
            </a: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351039"/>
              </p:ext>
            </p:extLst>
          </p:nvPr>
        </p:nvGraphicFramePr>
        <p:xfrm>
          <a:off x="5623997" y="773538"/>
          <a:ext cx="4106401" cy="3364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7" r:id="rId4" imgW="1943280" imgH="1105200" progId="Visio.Drawing.6">
                  <p:embed/>
                </p:oleObj>
              </mc:Choice>
              <mc:Fallback>
                <p:oleObj r:id="rId4" imgW="1943280" imgH="110520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9286" t="2487" r="17149" b="5473"/>
                      <a:stretch>
                        <a:fillRect/>
                      </a:stretch>
                    </p:blipFill>
                    <p:spPr bwMode="auto">
                      <a:xfrm>
                        <a:off x="5623997" y="773538"/>
                        <a:ext cx="4106401" cy="3364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8039356" y="1359918"/>
            <a:ext cx="828483" cy="777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29178" y="3561041"/>
                <a:ext cx="3155223" cy="7503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𝑠</m:t>
                      </m:r>
                      <m:r>
                        <a:rPr lang="en-US" b="0" i="1" baseline="-25000" smtClean="0">
                          <a:latin typeface="Cambria Math" charset="0"/>
                        </a:rPr>
                        <m:t>𝑙𝑜𝑤</m:t>
                      </m:r>
                      <m:d>
                        <m:d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𝑉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mr-I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mr-I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𝑉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𝑙𝑜𝑤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78" y="3561041"/>
                <a:ext cx="3155223" cy="75039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29178" y="4438927"/>
                <a:ext cx="3304944" cy="819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𝑠</m:t>
                      </m:r>
                      <m:r>
                        <a:rPr lang="en-US" b="0" i="1" baseline="-25000" smtClean="0">
                          <a:latin typeface="Cambria Math" charset="0"/>
                        </a:rPr>
                        <m:t>h𝑖𝑔h</m:t>
                      </m:r>
                      <m:d>
                        <m:d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𝑉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mr-I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mr-I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𝑉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h𝑖𝑔h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78" y="4438927"/>
                <a:ext cx="3304944" cy="81964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9269" y="3038958"/>
                <a:ext cx="4263731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𝑉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𝑉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𝑠</m:t>
                      </m:r>
                      <m:r>
                        <a:rPr lang="en-US" b="0" i="1" baseline="-25000" smtClean="0">
                          <a:latin typeface="Cambria Math" charset="0"/>
                        </a:rPr>
                        <m:t>𝑙𝑜𝑤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𝑉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1−</m:t>
                          </m:r>
                          <m:r>
                            <a:rPr lang="en-US" i="1">
                              <a:latin typeface="Cambria Math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𝑉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𝑠</m:t>
                      </m:r>
                      <m:r>
                        <a:rPr lang="en-US" b="0" i="1" baseline="-25000" smtClean="0">
                          <a:latin typeface="Cambria Math" charset="0"/>
                        </a:rPr>
                        <m:t>h𝑖𝑔h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69" y="3038958"/>
                <a:ext cx="4263731" cy="312650"/>
              </a:xfrm>
              <a:prstGeom prst="rect">
                <a:avLst/>
              </a:prstGeom>
              <a:blipFill rotWithShape="0">
                <a:blip r:embed="rId8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886979" y="5440012"/>
            <a:ext cx="3724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is a hysteresis function between 0-1 with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i="1" baseline="-25000" dirty="0" err="1">
                <a:latin typeface="Arial" charset="0"/>
                <a:ea typeface="Arial" charset="0"/>
                <a:cs typeface="Arial" charset="0"/>
              </a:rPr>
              <a:t>low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i="1" baseline="-25000" dirty="0" err="1">
                <a:latin typeface="Arial" charset="0"/>
                <a:ea typeface="Arial" charset="0"/>
                <a:cs typeface="Arial" charset="0"/>
              </a:rPr>
              <a:t>high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as the two triggering point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DE7AA3-29E4-1F40-9CE4-CB5AC3802583}"/>
              </a:ext>
            </a:extLst>
          </p:cNvPr>
          <p:cNvSpPr txBox="1"/>
          <p:nvPr/>
        </p:nvSpPr>
        <p:spPr>
          <a:xfrm>
            <a:off x="7036779" y="1023997"/>
            <a:ext cx="239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C. Wong et. al. EDSSC 2009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1C9618-88F9-6148-BE4A-4BD99200612D}"/>
              </a:ext>
            </a:extLst>
          </p:cNvPr>
          <p:cNvCxnSpPr>
            <a:cxnSpLocks/>
          </p:cNvCxnSpPr>
          <p:nvPr/>
        </p:nvCxnSpPr>
        <p:spPr>
          <a:xfrm flipV="1">
            <a:off x="6375748" y="4265312"/>
            <a:ext cx="0" cy="17511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5396F1-7287-CD42-B76C-08DB6D848CD5}"/>
              </a:ext>
            </a:extLst>
          </p:cNvPr>
          <p:cNvCxnSpPr>
            <a:cxnSpLocks/>
          </p:cNvCxnSpPr>
          <p:nvPr/>
        </p:nvCxnSpPr>
        <p:spPr>
          <a:xfrm>
            <a:off x="6375748" y="6016470"/>
            <a:ext cx="243004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Line 50">
            <a:extLst>
              <a:ext uri="{FF2B5EF4-FFF2-40B4-BE49-F238E27FC236}">
                <a16:creationId xmlns:a16="http://schemas.microsoft.com/office/drawing/2014/main" id="{9EA095AB-0583-A846-8022-2E78231A33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14576" y="4698574"/>
            <a:ext cx="0" cy="1317896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50">
            <a:extLst>
              <a:ext uri="{FF2B5EF4-FFF2-40B4-BE49-F238E27FC236}">
                <a16:creationId xmlns:a16="http://schemas.microsoft.com/office/drawing/2014/main" id="{563042D0-6D48-2147-AEE2-78F24AA7F4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03664" y="4698574"/>
            <a:ext cx="0" cy="1317896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3C11D2-83F6-F64B-A3E2-F31665F60C1A}"/>
              </a:ext>
            </a:extLst>
          </p:cNvPr>
          <p:cNvSpPr txBox="1"/>
          <p:nvPr/>
        </p:nvSpPr>
        <p:spPr>
          <a:xfrm>
            <a:off x="5761973" y="431143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3C94E6CD-4997-FB45-92CB-4943D838A4F8}"/>
              </a:ext>
            </a:extLst>
          </p:cNvPr>
          <p:cNvSpPr/>
          <p:nvPr/>
        </p:nvSpPr>
        <p:spPr>
          <a:xfrm>
            <a:off x="6369485" y="4817571"/>
            <a:ext cx="1659698" cy="1189972"/>
          </a:xfrm>
          <a:custGeom>
            <a:avLst/>
            <a:gdLst>
              <a:gd name="connsiteX0" fmla="*/ 0 w 1659698"/>
              <a:gd name="connsiteY0" fmla="*/ 1189972 h 1189972"/>
              <a:gd name="connsiteX1" fmla="*/ 388307 w 1659698"/>
              <a:gd name="connsiteY1" fmla="*/ 1177446 h 1189972"/>
              <a:gd name="connsiteX2" fmla="*/ 494778 w 1659698"/>
              <a:gd name="connsiteY2" fmla="*/ 1127342 h 1189972"/>
              <a:gd name="connsiteX3" fmla="*/ 557408 w 1659698"/>
              <a:gd name="connsiteY3" fmla="*/ 1002082 h 1189972"/>
              <a:gd name="connsiteX4" fmla="*/ 613775 w 1659698"/>
              <a:gd name="connsiteY4" fmla="*/ 764087 h 1189972"/>
              <a:gd name="connsiteX5" fmla="*/ 657616 w 1659698"/>
              <a:gd name="connsiteY5" fmla="*/ 482252 h 1189972"/>
              <a:gd name="connsiteX6" fmla="*/ 682668 w 1659698"/>
              <a:gd name="connsiteY6" fmla="*/ 244257 h 1189972"/>
              <a:gd name="connsiteX7" fmla="*/ 713983 w 1659698"/>
              <a:gd name="connsiteY7" fmla="*/ 131523 h 1189972"/>
              <a:gd name="connsiteX8" fmla="*/ 770351 w 1659698"/>
              <a:gd name="connsiteY8" fmla="*/ 68893 h 1189972"/>
              <a:gd name="connsiteX9" fmla="*/ 851770 w 1659698"/>
              <a:gd name="connsiteY9" fmla="*/ 18789 h 1189972"/>
              <a:gd name="connsiteX10" fmla="*/ 945715 w 1659698"/>
              <a:gd name="connsiteY10" fmla="*/ 6263 h 1189972"/>
              <a:gd name="connsiteX11" fmla="*/ 1659698 w 1659698"/>
              <a:gd name="connsiteY11" fmla="*/ 0 h 118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59698" h="1189972">
                <a:moveTo>
                  <a:pt x="0" y="1189972"/>
                </a:moveTo>
                <a:lnTo>
                  <a:pt x="388307" y="1177446"/>
                </a:lnTo>
                <a:lnTo>
                  <a:pt x="494778" y="1127342"/>
                </a:lnTo>
                <a:lnTo>
                  <a:pt x="557408" y="1002082"/>
                </a:lnTo>
                <a:lnTo>
                  <a:pt x="613775" y="764087"/>
                </a:lnTo>
                <a:lnTo>
                  <a:pt x="657616" y="482252"/>
                </a:lnTo>
                <a:lnTo>
                  <a:pt x="682668" y="244257"/>
                </a:lnTo>
                <a:lnTo>
                  <a:pt x="713983" y="131523"/>
                </a:lnTo>
                <a:lnTo>
                  <a:pt x="770351" y="68893"/>
                </a:lnTo>
                <a:lnTo>
                  <a:pt x="851770" y="18789"/>
                </a:lnTo>
                <a:lnTo>
                  <a:pt x="945715" y="6263"/>
                </a:lnTo>
                <a:lnTo>
                  <a:pt x="1659698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DC14143E-21E9-244B-A25E-DFE5C524DCDD}"/>
              </a:ext>
            </a:extLst>
          </p:cNvPr>
          <p:cNvSpPr/>
          <p:nvPr/>
        </p:nvSpPr>
        <p:spPr>
          <a:xfrm>
            <a:off x="6760923" y="4821566"/>
            <a:ext cx="1659698" cy="1189972"/>
          </a:xfrm>
          <a:custGeom>
            <a:avLst/>
            <a:gdLst>
              <a:gd name="connsiteX0" fmla="*/ 0 w 1659698"/>
              <a:gd name="connsiteY0" fmla="*/ 1189972 h 1189972"/>
              <a:gd name="connsiteX1" fmla="*/ 388307 w 1659698"/>
              <a:gd name="connsiteY1" fmla="*/ 1177446 h 1189972"/>
              <a:gd name="connsiteX2" fmla="*/ 494778 w 1659698"/>
              <a:gd name="connsiteY2" fmla="*/ 1127342 h 1189972"/>
              <a:gd name="connsiteX3" fmla="*/ 557408 w 1659698"/>
              <a:gd name="connsiteY3" fmla="*/ 1002082 h 1189972"/>
              <a:gd name="connsiteX4" fmla="*/ 613775 w 1659698"/>
              <a:gd name="connsiteY4" fmla="*/ 764087 h 1189972"/>
              <a:gd name="connsiteX5" fmla="*/ 657616 w 1659698"/>
              <a:gd name="connsiteY5" fmla="*/ 482252 h 1189972"/>
              <a:gd name="connsiteX6" fmla="*/ 682668 w 1659698"/>
              <a:gd name="connsiteY6" fmla="*/ 244257 h 1189972"/>
              <a:gd name="connsiteX7" fmla="*/ 713983 w 1659698"/>
              <a:gd name="connsiteY7" fmla="*/ 131523 h 1189972"/>
              <a:gd name="connsiteX8" fmla="*/ 770351 w 1659698"/>
              <a:gd name="connsiteY8" fmla="*/ 68893 h 1189972"/>
              <a:gd name="connsiteX9" fmla="*/ 851770 w 1659698"/>
              <a:gd name="connsiteY9" fmla="*/ 18789 h 1189972"/>
              <a:gd name="connsiteX10" fmla="*/ 945715 w 1659698"/>
              <a:gd name="connsiteY10" fmla="*/ 6263 h 1189972"/>
              <a:gd name="connsiteX11" fmla="*/ 1659698 w 1659698"/>
              <a:gd name="connsiteY11" fmla="*/ 0 h 118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59698" h="1189972">
                <a:moveTo>
                  <a:pt x="0" y="1189972"/>
                </a:moveTo>
                <a:lnTo>
                  <a:pt x="388307" y="1177446"/>
                </a:lnTo>
                <a:lnTo>
                  <a:pt x="494778" y="1127342"/>
                </a:lnTo>
                <a:lnTo>
                  <a:pt x="557408" y="1002082"/>
                </a:lnTo>
                <a:lnTo>
                  <a:pt x="613775" y="764087"/>
                </a:lnTo>
                <a:lnTo>
                  <a:pt x="657616" y="482252"/>
                </a:lnTo>
                <a:lnTo>
                  <a:pt x="682668" y="244257"/>
                </a:lnTo>
                <a:lnTo>
                  <a:pt x="713983" y="131523"/>
                </a:lnTo>
                <a:lnTo>
                  <a:pt x="770351" y="68893"/>
                </a:lnTo>
                <a:lnTo>
                  <a:pt x="851770" y="18789"/>
                </a:lnTo>
                <a:lnTo>
                  <a:pt x="945715" y="6263"/>
                </a:lnTo>
                <a:lnTo>
                  <a:pt x="1659698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8550B8-962C-D942-8958-58574D4DE050}"/>
              </a:ext>
            </a:extLst>
          </p:cNvPr>
          <p:cNvSpPr txBox="1"/>
          <p:nvPr/>
        </p:nvSpPr>
        <p:spPr>
          <a:xfrm>
            <a:off x="8816319" y="581301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A9440E-A29D-6C4B-A215-9C2E736753D3}"/>
              </a:ext>
            </a:extLst>
          </p:cNvPr>
          <p:cNvSpPr txBox="1"/>
          <p:nvPr/>
        </p:nvSpPr>
        <p:spPr>
          <a:xfrm>
            <a:off x="6735822" y="5997676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15FF5F-845D-6145-8A42-FE2315F2C690}"/>
              </a:ext>
            </a:extLst>
          </p:cNvPr>
          <p:cNvSpPr txBox="1"/>
          <p:nvPr/>
        </p:nvSpPr>
        <p:spPr>
          <a:xfrm>
            <a:off x="7243009" y="6007543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80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76A4BE-DA12-FF4E-BDA3-45AD44C5D34F}"/>
              </a:ext>
            </a:extLst>
          </p:cNvPr>
          <p:cNvSpPr/>
          <p:nvPr/>
        </p:nvSpPr>
        <p:spPr>
          <a:xfrm>
            <a:off x="1160365" y="1272144"/>
            <a:ext cx="1836964" cy="257991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786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 are we modeling?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2615E-E64D-BB4A-B3F8-76D3CECD16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95"/>
          <a:stretch/>
        </p:blipFill>
        <p:spPr>
          <a:xfrm>
            <a:off x="1248357" y="1332939"/>
            <a:ext cx="506878" cy="2398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E5AC5C-02E2-FB4E-839A-DBCA3042F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671" y="1332939"/>
            <a:ext cx="537597" cy="1798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6D7F8F-FCF6-9141-8F89-01FCA23C2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704" y="1332939"/>
            <a:ext cx="514474" cy="2376871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E398BE42-DEE2-C340-98A5-42B30A214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278" y="4017260"/>
            <a:ext cx="3463560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rgbClr val="800000"/>
                </a:solidFill>
                <a:latin typeface="Helvetica" charset="0"/>
              </a:rPr>
              <a:t>Passive elements</a:t>
            </a:r>
          </a:p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rgbClr val="800000"/>
                </a:solidFill>
                <a:latin typeface="Helvetica" charset="0"/>
              </a:rPr>
              <a:t>Sources</a:t>
            </a:r>
          </a:p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rgbClr val="800000"/>
                </a:solidFill>
                <a:latin typeface="Helvetica" charset="0"/>
              </a:rPr>
              <a:t>Transistors</a:t>
            </a:r>
          </a:p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rgbClr val="800000"/>
                </a:solidFill>
                <a:latin typeface="Helvetica" charset="0"/>
              </a:rPr>
              <a:t>Transmission lines</a:t>
            </a:r>
          </a:p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rgbClr val="800000"/>
                </a:solidFill>
                <a:latin typeface="Helvetica" charset="0"/>
              </a:rPr>
              <a:t>Transformers</a:t>
            </a:r>
          </a:p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rgbClr val="800000"/>
                </a:solidFill>
                <a:latin typeface="Helvetica" charset="0"/>
              </a:rPr>
              <a:t>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6608E-FC71-8149-9353-0B32897D1FEE}"/>
              </a:ext>
            </a:extLst>
          </p:cNvPr>
          <p:cNvSpPr/>
          <p:nvPr/>
        </p:nvSpPr>
        <p:spPr>
          <a:xfrm>
            <a:off x="4504830" y="2218083"/>
            <a:ext cx="5118452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</a:rPr>
              <a:t>M1 1 0 L=1u W=1u</a:t>
            </a:r>
            <a:endParaRPr lang="en-US" dirty="0">
              <a:solidFill>
                <a:srgbClr val="FF0000"/>
              </a:solidFill>
              <a:latin typeface="Times New Roman" charset="0"/>
              <a:ea typeface="Times New Roman" charset="0"/>
            </a:endParaRPr>
          </a:p>
          <a:p>
            <a:r>
              <a:rPr lang="mr-IN" dirty="0">
                <a:latin typeface="Times New Roman" charset="0"/>
                <a:ea typeface="Times New Roman" charset="0"/>
              </a:rPr>
              <a:t>…</a:t>
            </a:r>
            <a:endParaRPr lang="en-US" dirty="0">
              <a:latin typeface="Times New Roman" charset="0"/>
              <a:ea typeface="Times New Roman" charset="0"/>
            </a:endParaRPr>
          </a:p>
          <a:p>
            <a:endParaRPr lang="en-US" dirty="0">
              <a:latin typeface="Times New Roman" charset="0"/>
              <a:ea typeface="Times New Roman" charset="0"/>
            </a:endParaRPr>
          </a:p>
          <a:p>
            <a:endParaRPr lang="en-US" dirty="0">
              <a:latin typeface="Times New Roman" charset="0"/>
              <a:ea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</a:rPr>
              <a:t>.MODEL XMEM (LEVEL=54 VTO=-0.8V KP=16U</a:t>
            </a:r>
          </a:p>
          <a:p>
            <a:r>
              <a:rPr lang="mr-IN" dirty="0">
                <a:latin typeface="Times New Roman" charset="0"/>
                <a:ea typeface="Times New Roman" charset="0"/>
              </a:rPr>
              <a:t>…</a:t>
            </a:r>
            <a:r>
              <a:rPr lang="en-US" dirty="0">
                <a:latin typeface="Times New Roman" charset="0"/>
                <a:ea typeface="Times New Roman" charset="0"/>
              </a:rPr>
              <a:t> )</a:t>
            </a:r>
          </a:p>
          <a:p>
            <a:endParaRPr lang="en-US" dirty="0">
              <a:latin typeface="Times New Roman" charset="0"/>
              <a:ea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</a:rPr>
              <a:t> 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AB298109-183A-E146-9060-3B5302CF6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560" y="4051171"/>
            <a:ext cx="21663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</a:rPr>
              <a:t>SPICE input deck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A8D5EB9-7044-3143-926C-EF051C444A80}"/>
              </a:ext>
            </a:extLst>
          </p:cNvPr>
          <p:cNvSpPr/>
          <p:nvPr/>
        </p:nvSpPr>
        <p:spPr>
          <a:xfrm>
            <a:off x="5266403" y="2098427"/>
            <a:ext cx="1390544" cy="56780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71DA44-BB09-3E4A-98C1-B7C2A4C40D29}"/>
              </a:ext>
            </a:extLst>
          </p:cNvPr>
          <p:cNvSpPr/>
          <p:nvPr/>
        </p:nvSpPr>
        <p:spPr>
          <a:xfrm>
            <a:off x="4313253" y="3200606"/>
            <a:ext cx="5533314" cy="9155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86C7E12A-3C2A-8D4E-83DA-FBEF346E3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7460" y="2578611"/>
            <a:ext cx="39625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</a:rPr>
              <a:t>Instant parameters for geometry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2A6DF058-7B17-C742-B97B-7C1B8CFB0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673" y="4806368"/>
            <a:ext cx="48279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</a:rPr>
              <a:t>Model parameters for physical behavior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8FF5FB-0AC7-C249-A604-D024852363A0}"/>
              </a:ext>
            </a:extLst>
          </p:cNvPr>
          <p:cNvCxnSpPr>
            <a:cxnSpLocks/>
          </p:cNvCxnSpPr>
          <p:nvPr/>
        </p:nvCxnSpPr>
        <p:spPr>
          <a:xfrm flipV="1">
            <a:off x="5054131" y="4079859"/>
            <a:ext cx="423621" cy="7265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8F76A941-2488-AE43-96E0-A68B0E6F1B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82" t="10679" r="13917" b="18237"/>
          <a:stretch/>
        </p:blipFill>
        <p:spPr>
          <a:xfrm>
            <a:off x="4648015" y="5434620"/>
            <a:ext cx="466725" cy="44236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8A696CC-1CAD-BC48-8C90-333D265CB584}"/>
              </a:ext>
            </a:extLst>
          </p:cNvPr>
          <p:cNvSpPr/>
          <p:nvPr/>
        </p:nvSpPr>
        <p:spPr>
          <a:xfrm>
            <a:off x="4567085" y="5343135"/>
            <a:ext cx="627605" cy="62865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47D66FD-8136-7E40-9080-F94DA01A9050}"/>
              </a:ext>
            </a:extLst>
          </p:cNvPr>
          <p:cNvCxnSpPr>
            <a:cxnSpLocks/>
          </p:cNvCxnSpPr>
          <p:nvPr/>
        </p:nvCxnSpPr>
        <p:spPr>
          <a:xfrm flipV="1">
            <a:off x="5144757" y="5493341"/>
            <a:ext cx="572348" cy="8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0C8884F-E40B-534A-BCC7-BA6FA85F0E20}"/>
                  </a:ext>
                </a:extLst>
              </p:cNvPr>
              <p:cNvSpPr txBox="1"/>
              <p:nvPr/>
            </p:nvSpPr>
            <p:spPr>
              <a:xfrm>
                <a:off x="5832730" y="5386957"/>
                <a:ext cx="2929968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0C8884F-E40B-534A-BCC7-BA6FA85F0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730" y="5386957"/>
                <a:ext cx="2929968" cy="312650"/>
              </a:xfrm>
              <a:prstGeom prst="rect">
                <a:avLst/>
              </a:prstGeom>
              <a:blipFill>
                <a:blip r:embed="rId7"/>
                <a:stretch>
                  <a:fillRect l="-862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D253C1A-F61B-684B-9521-8FC2FA14539F}"/>
                  </a:ext>
                </a:extLst>
              </p:cNvPr>
              <p:cNvSpPr txBox="1"/>
              <p:nvPr/>
            </p:nvSpPr>
            <p:spPr>
              <a:xfrm>
                <a:off x="6064958" y="5959544"/>
                <a:ext cx="1183978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D253C1A-F61B-684B-9521-8FC2FA145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958" y="5959544"/>
                <a:ext cx="1183978" cy="312650"/>
              </a:xfrm>
              <a:prstGeom prst="rect">
                <a:avLst/>
              </a:prstGeom>
              <a:blipFill>
                <a:blip r:embed="rId8"/>
                <a:stretch>
                  <a:fillRect l="-2128" t="-3846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6B1E323-044E-B544-B32D-E6AED09C3D5F}"/>
              </a:ext>
            </a:extLst>
          </p:cNvPr>
          <p:cNvSpPr txBox="1"/>
          <p:nvPr/>
        </p:nvSpPr>
        <p:spPr>
          <a:xfrm>
            <a:off x="4483563" y="1474304"/>
            <a:ext cx="4346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Model template defined by SPICE</a:t>
            </a:r>
          </a:p>
        </p:txBody>
      </p:sp>
    </p:spTree>
    <p:extLst>
      <p:ext uri="{BB962C8B-B14F-4D97-AF65-F5344CB8AC3E}">
        <p14:creationId xmlns:p14="http://schemas.microsoft.com/office/powerpoint/2010/main" val="2432675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Simulation Example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19435" y="1240000"/>
            <a:ext cx="42333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Simulation of a PCM cell array without speed and convergence problems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52B859D-22FA-334A-8BED-58E9238218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80257"/>
              </p:ext>
            </p:extLst>
          </p:nvPr>
        </p:nvGraphicFramePr>
        <p:xfrm>
          <a:off x="4552749" y="1200378"/>
          <a:ext cx="5065057" cy="424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3" r:id="rId4" imgW="6159500" imgH="5130800" progId="Visio.Drawing.15">
                  <p:embed/>
                </p:oleObj>
              </mc:Choice>
              <mc:Fallback>
                <p:oleObj r:id="rId4" imgW="6159500" imgH="5130800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749" y="1200378"/>
                        <a:ext cx="5065057" cy="42487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794471F-3937-EB4D-858F-700E94B78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483828"/>
              </p:ext>
            </p:extLst>
          </p:nvPr>
        </p:nvGraphicFramePr>
        <p:xfrm>
          <a:off x="370037" y="2890795"/>
          <a:ext cx="4984609" cy="3369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4" r:id="rId6" imgW="27355800" imgH="18465800" progId="Origin50.Graph">
                  <p:embed/>
                </p:oleObj>
              </mc:Choice>
              <mc:Fallback>
                <p:oleObj r:id="rId6" imgW="27355800" imgH="18465800" progId="Origin50.Grap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037" y="2890795"/>
                        <a:ext cx="4984609" cy="33690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72D3909D-3A49-F84D-B098-D8B3DF7F2B3C}"/>
              </a:ext>
            </a:extLst>
          </p:cNvPr>
          <p:cNvSpPr/>
          <p:nvPr/>
        </p:nvSpPr>
        <p:spPr>
          <a:xfrm>
            <a:off x="5909912" y="1694046"/>
            <a:ext cx="86627" cy="2406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DAD92C5-030E-374A-9FC5-224DCE284AB5}"/>
              </a:ext>
            </a:extLst>
          </p:cNvPr>
          <p:cNvSpPr/>
          <p:nvPr/>
        </p:nvSpPr>
        <p:spPr>
          <a:xfrm>
            <a:off x="5724293" y="1851102"/>
            <a:ext cx="617034" cy="10396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C786CC-A8E4-4049-9063-A6AAAA666212}"/>
              </a:ext>
            </a:extLst>
          </p:cNvPr>
          <p:cNvSpPr txBox="1"/>
          <p:nvPr/>
        </p:nvSpPr>
        <p:spPr>
          <a:xfrm>
            <a:off x="877229" y="2521463"/>
            <a:ext cx="106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8FE"/>
                </a:solidFill>
              </a:rPr>
              <a:t>read high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89701-D07E-F047-B9D3-17944ED4E81E}"/>
              </a:ext>
            </a:extLst>
          </p:cNvPr>
          <p:cNvSpPr txBox="1"/>
          <p:nvPr/>
        </p:nvSpPr>
        <p:spPr>
          <a:xfrm>
            <a:off x="1958443" y="2522750"/>
            <a:ext cx="46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5BD7FD-635C-904E-9C3C-258834DCFC98}"/>
              </a:ext>
            </a:extLst>
          </p:cNvPr>
          <p:cNvSpPr txBox="1"/>
          <p:nvPr/>
        </p:nvSpPr>
        <p:spPr>
          <a:xfrm>
            <a:off x="3709796" y="2479951"/>
            <a:ext cx="65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0C4D1-10DC-A447-BB88-0220EBD174BF}"/>
              </a:ext>
            </a:extLst>
          </p:cNvPr>
          <p:cNvSpPr txBox="1"/>
          <p:nvPr/>
        </p:nvSpPr>
        <p:spPr>
          <a:xfrm>
            <a:off x="2708303" y="2500707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8FE"/>
                </a:solidFill>
              </a:rPr>
              <a:t>read 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056BAA-B8DF-CA41-A4C6-99E382E976CB}"/>
              </a:ext>
            </a:extLst>
          </p:cNvPr>
          <p:cNvSpPr txBox="1"/>
          <p:nvPr/>
        </p:nvSpPr>
        <p:spPr>
          <a:xfrm>
            <a:off x="4367925" y="2490329"/>
            <a:ext cx="106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8FE"/>
                </a:solidFill>
              </a:rPr>
              <a:t>read high</a:t>
            </a:r>
          </a:p>
        </p:txBody>
      </p:sp>
    </p:spTree>
    <p:extLst>
      <p:ext uri="{BB962C8B-B14F-4D97-AF65-F5344CB8AC3E}">
        <p14:creationId xmlns:p14="http://schemas.microsoft.com/office/powerpoint/2010/main" val="264392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00904" y="615603"/>
            <a:ext cx="916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Another type of dynamic system: Device degradation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17" name="TextBox 1">
            <a:extLst>
              <a:ext uri="{FF2B5EF4-FFF2-40B4-BE49-F238E27FC236}">
                <a16:creationId xmlns:a16="http://schemas.microsoft.com/office/drawing/2014/main" id="{A6828D49-D82D-3A4F-A6FA-9AA9855CE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35" y="1240000"/>
            <a:ext cx="89487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With a constant bias, the device characteristics still drift with time with rate depends on bias condition</a:t>
            </a:r>
          </a:p>
        </p:txBody>
      </p:sp>
      <p:sp>
        <p:nvSpPr>
          <p:cNvPr id="146" name="Line 31">
            <a:extLst>
              <a:ext uri="{FF2B5EF4-FFF2-40B4-BE49-F238E27FC236}">
                <a16:creationId xmlns:a16="http://schemas.microsoft.com/office/drawing/2014/main" id="{3579C1D2-7FDE-3A44-8E24-1074D8A6C5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3460" y="3139966"/>
            <a:ext cx="3810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Freeform 32">
            <a:extLst>
              <a:ext uri="{FF2B5EF4-FFF2-40B4-BE49-F238E27FC236}">
                <a16:creationId xmlns:a16="http://schemas.microsoft.com/office/drawing/2014/main" id="{D7178380-3124-8848-A372-D31B2900BF85}"/>
              </a:ext>
            </a:extLst>
          </p:cNvPr>
          <p:cNvSpPr>
            <a:spLocks/>
          </p:cNvSpPr>
          <p:nvPr/>
        </p:nvSpPr>
        <p:spPr bwMode="auto">
          <a:xfrm>
            <a:off x="2104798" y="2517666"/>
            <a:ext cx="287337" cy="466725"/>
          </a:xfrm>
          <a:custGeom>
            <a:avLst/>
            <a:gdLst>
              <a:gd name="T0" fmla="*/ 2147483647 w 192"/>
              <a:gd name="T1" fmla="*/ 0 h 579"/>
              <a:gd name="T2" fmla="*/ 2147483647 w 192"/>
              <a:gd name="T3" fmla="*/ 2147483647 h 579"/>
              <a:gd name="T4" fmla="*/ 0 w 192"/>
              <a:gd name="T5" fmla="*/ 2147483647 h 579"/>
              <a:gd name="T6" fmla="*/ 0 60000 65536"/>
              <a:gd name="T7" fmla="*/ 0 60000 65536"/>
              <a:gd name="T8" fmla="*/ 0 60000 65536"/>
              <a:gd name="T9" fmla="*/ 0 w 192"/>
              <a:gd name="T10" fmla="*/ 0 h 579"/>
              <a:gd name="T11" fmla="*/ 192 w 192"/>
              <a:gd name="T12" fmla="*/ 579 h 5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579">
                <a:moveTo>
                  <a:pt x="192" y="0"/>
                </a:moveTo>
                <a:lnTo>
                  <a:pt x="192" y="577"/>
                </a:lnTo>
                <a:lnTo>
                  <a:pt x="0" y="579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Line 33">
            <a:extLst>
              <a:ext uri="{FF2B5EF4-FFF2-40B4-BE49-F238E27FC236}">
                <a16:creationId xmlns:a16="http://schemas.microsoft.com/office/drawing/2014/main" id="{793712D8-959E-1B42-BBA5-5925FC8A37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5273" y="2862153"/>
            <a:ext cx="0" cy="541338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Line 34">
            <a:extLst>
              <a:ext uri="{FF2B5EF4-FFF2-40B4-BE49-F238E27FC236}">
                <a16:creationId xmlns:a16="http://schemas.microsoft.com/office/drawing/2014/main" id="{D7F20F9A-9A11-7344-AB8D-2A34E23DC3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335" y="2955816"/>
            <a:ext cx="0" cy="358775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Freeform 35">
            <a:extLst>
              <a:ext uri="{FF2B5EF4-FFF2-40B4-BE49-F238E27FC236}">
                <a16:creationId xmlns:a16="http://schemas.microsoft.com/office/drawing/2014/main" id="{78B778D7-FEE8-384C-A1D0-7635F4B5FCDE}"/>
              </a:ext>
            </a:extLst>
          </p:cNvPr>
          <p:cNvSpPr>
            <a:spLocks/>
          </p:cNvSpPr>
          <p:nvPr/>
        </p:nvSpPr>
        <p:spPr bwMode="auto">
          <a:xfrm flipH="1">
            <a:off x="2119084" y="3281253"/>
            <a:ext cx="303213" cy="445030"/>
          </a:xfrm>
          <a:custGeom>
            <a:avLst/>
            <a:gdLst>
              <a:gd name="T0" fmla="*/ 2147483647 w 38"/>
              <a:gd name="T1" fmla="*/ 0 h 144"/>
              <a:gd name="T2" fmla="*/ 0 w 38"/>
              <a:gd name="T3" fmla="*/ 0 h 144"/>
              <a:gd name="T4" fmla="*/ 0 w 38"/>
              <a:gd name="T5" fmla="*/ 2147483647 h 144"/>
              <a:gd name="T6" fmla="*/ 0 60000 65536"/>
              <a:gd name="T7" fmla="*/ 0 60000 65536"/>
              <a:gd name="T8" fmla="*/ 0 60000 65536"/>
              <a:gd name="T9" fmla="*/ 0 w 38"/>
              <a:gd name="T10" fmla="*/ 0 h 144"/>
              <a:gd name="T11" fmla="*/ 38 w 3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" h="144">
                <a:moveTo>
                  <a:pt x="38" y="0"/>
                </a:moveTo>
                <a:lnTo>
                  <a:pt x="0" y="0"/>
                </a:lnTo>
                <a:lnTo>
                  <a:pt x="0" y="144"/>
                </a:lnTo>
              </a:path>
            </a:pathLst>
          </a:custGeom>
          <a:noFill/>
          <a:ln w="19050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Text Box 40">
            <a:extLst>
              <a:ext uri="{FF2B5EF4-FFF2-40B4-BE49-F238E27FC236}">
                <a16:creationId xmlns:a16="http://schemas.microsoft.com/office/drawing/2014/main" id="{02E5546F-76EB-8D41-A958-3694CF702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248" y="2233503"/>
            <a:ext cx="5284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/>
            <a:r>
              <a:rPr lang="en-US" altLang="zh-TW" sz="2000" i="1" dirty="0">
                <a:solidFill>
                  <a:schemeClr val="tx1"/>
                </a:solidFill>
                <a:latin typeface="Times New Roman" charset="0"/>
              </a:rPr>
              <a:t>V</a:t>
            </a:r>
            <a:r>
              <a:rPr lang="en-US" altLang="zh-TW" sz="2000" i="1" baseline="-25000" dirty="0">
                <a:solidFill>
                  <a:schemeClr val="tx1"/>
                </a:solidFill>
                <a:latin typeface="Times New Roman" charset="0"/>
              </a:rPr>
              <a:t>D</a:t>
            </a:r>
          </a:p>
        </p:txBody>
      </p:sp>
      <p:sp>
        <p:nvSpPr>
          <p:cNvPr id="155" name="Line 50">
            <a:extLst>
              <a:ext uri="{FF2B5EF4-FFF2-40B4-BE49-F238E27FC236}">
                <a16:creationId xmlns:a16="http://schemas.microsoft.com/office/drawing/2014/main" id="{99C6BDA2-F445-3F41-93C6-22BDCBE88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3685" y="3147903"/>
            <a:ext cx="498581" cy="5678"/>
          </a:xfrm>
          <a:prstGeom prst="line">
            <a:avLst/>
          </a:prstGeom>
          <a:noFill/>
          <a:ln w="19050" cap="sq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Text Box 52">
            <a:extLst>
              <a:ext uri="{FF2B5EF4-FFF2-40B4-BE49-F238E27FC236}">
                <a16:creationId xmlns:a16="http://schemas.microsoft.com/office/drawing/2014/main" id="{50FF3C95-63F0-1744-9ABA-650094BCB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848" y="2967992"/>
            <a:ext cx="5284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/>
            <a:r>
              <a:rPr lang="en-US" altLang="zh-TW" sz="2000" i="1" dirty="0">
                <a:solidFill>
                  <a:schemeClr val="tx1"/>
                </a:solidFill>
                <a:latin typeface="Times New Roman" charset="0"/>
              </a:rPr>
              <a:t>V</a:t>
            </a:r>
            <a:r>
              <a:rPr lang="en-US" altLang="zh-TW" sz="2000" i="1" baseline="-25000" dirty="0">
                <a:solidFill>
                  <a:schemeClr val="tx1"/>
                </a:solidFill>
                <a:latin typeface="Times New Roman" charset="0"/>
              </a:rPr>
              <a:t>G</a:t>
            </a:r>
          </a:p>
        </p:txBody>
      </p:sp>
      <p:sp>
        <p:nvSpPr>
          <p:cNvPr id="157" name="Line 50">
            <a:extLst>
              <a:ext uri="{FF2B5EF4-FFF2-40B4-BE49-F238E27FC236}">
                <a16:creationId xmlns:a16="http://schemas.microsoft.com/office/drawing/2014/main" id="{9AB0AB91-207C-4C4D-9A8A-9E782662CF8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2299" y="3503503"/>
            <a:ext cx="169967" cy="0"/>
          </a:xfrm>
          <a:prstGeom prst="line">
            <a:avLst/>
          </a:prstGeom>
          <a:noFill/>
          <a:ln w="19050" cap="sq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Line 50">
            <a:extLst>
              <a:ext uri="{FF2B5EF4-FFF2-40B4-BE49-F238E27FC236}">
                <a16:creationId xmlns:a16="http://schemas.microsoft.com/office/drawing/2014/main" id="{35C1F399-31E3-864B-B55A-F493BE5055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2266" y="3174517"/>
            <a:ext cx="0" cy="341312"/>
          </a:xfrm>
          <a:prstGeom prst="line">
            <a:avLst/>
          </a:prstGeom>
          <a:noFill/>
          <a:ln w="19050" cap="sq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Line 179">
            <a:extLst>
              <a:ext uri="{FF2B5EF4-FFF2-40B4-BE49-F238E27FC236}">
                <a16:creationId xmlns:a16="http://schemas.microsoft.com/office/drawing/2014/main" id="{67170D41-9070-EE4A-B727-349A30DC72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8635" y="3726283"/>
            <a:ext cx="187325" cy="3175"/>
          </a:xfrm>
          <a:prstGeom prst="line">
            <a:avLst/>
          </a:prstGeom>
          <a:noFill/>
          <a:ln w="1905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" name="Freeform 180">
            <a:extLst>
              <a:ext uri="{FF2B5EF4-FFF2-40B4-BE49-F238E27FC236}">
                <a16:creationId xmlns:a16="http://schemas.microsoft.com/office/drawing/2014/main" id="{6787F631-8A7A-2F4B-8655-021FC772422F}"/>
              </a:ext>
            </a:extLst>
          </p:cNvPr>
          <p:cNvSpPr>
            <a:spLocks/>
          </p:cNvSpPr>
          <p:nvPr/>
        </p:nvSpPr>
        <p:spPr bwMode="auto">
          <a:xfrm>
            <a:off x="2373085" y="3759621"/>
            <a:ext cx="100013" cy="4762"/>
          </a:xfrm>
          <a:custGeom>
            <a:avLst/>
            <a:gdLst>
              <a:gd name="T0" fmla="*/ 0 w 42"/>
              <a:gd name="T1" fmla="*/ 0 h 2"/>
              <a:gd name="T2" fmla="*/ 2147483647 w 42"/>
              <a:gd name="T3" fmla="*/ 0 h 2"/>
              <a:gd name="T4" fmla="*/ 2147483647 w 42"/>
              <a:gd name="T5" fmla="*/ 2147483647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2">
                <a:moveTo>
                  <a:pt x="0" y="0"/>
                </a:moveTo>
                <a:lnTo>
                  <a:pt x="42" y="0"/>
                </a:lnTo>
                <a:lnTo>
                  <a:pt x="42" y="2"/>
                </a:lnTo>
              </a:path>
            </a:pathLst>
          </a:custGeom>
          <a:noFill/>
          <a:ln w="19050" cap="sq" cmpd="sng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" name="Line 181">
            <a:extLst>
              <a:ext uri="{FF2B5EF4-FFF2-40B4-BE49-F238E27FC236}">
                <a16:creationId xmlns:a16="http://schemas.microsoft.com/office/drawing/2014/main" id="{184198F2-FBD4-E24F-983C-B0261C9CC0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1660" y="3789783"/>
            <a:ext cx="34925" cy="3175"/>
          </a:xfrm>
          <a:prstGeom prst="line">
            <a:avLst/>
          </a:prstGeom>
          <a:noFill/>
          <a:ln w="1905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" name="Line 21">
            <a:extLst>
              <a:ext uri="{FF2B5EF4-FFF2-40B4-BE49-F238E27FC236}">
                <a16:creationId xmlns:a16="http://schemas.microsoft.com/office/drawing/2014/main" id="{DE65117F-41C4-CA42-84D2-C0EF8642B9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78031" y="2400825"/>
            <a:ext cx="0" cy="140438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3" name="Line 21">
            <a:extLst>
              <a:ext uri="{FF2B5EF4-FFF2-40B4-BE49-F238E27FC236}">
                <a16:creationId xmlns:a16="http://schemas.microsoft.com/office/drawing/2014/main" id="{2B01E148-D9B6-F740-929B-ED6AD9BF39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78031" y="3805209"/>
            <a:ext cx="1803100" cy="0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4" name="Rectangle 8">
            <a:extLst>
              <a:ext uri="{FF2B5EF4-FFF2-40B4-BE49-F238E27FC236}">
                <a16:creationId xmlns:a16="http://schemas.microsoft.com/office/drawing/2014/main" id="{26874D70-44AC-A74E-A64A-638417DB0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0245" y="3609272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zh-TW" altLang="en-US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 </a:t>
            </a:r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sp>
        <p:nvSpPr>
          <p:cNvPr id="165" name="Rectangle 8">
            <a:extLst>
              <a:ext uri="{FF2B5EF4-FFF2-40B4-BE49-F238E27FC236}">
                <a16:creationId xmlns:a16="http://schemas.microsoft.com/office/drawing/2014/main" id="{E89D4BC0-8B71-2346-AE45-9B2455DAC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342" y="2243375"/>
            <a:ext cx="41005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07407F67-71EB-6143-B5E3-48DA95831B0A}"/>
              </a:ext>
            </a:extLst>
          </p:cNvPr>
          <p:cNvSpPr/>
          <p:nvPr/>
        </p:nvSpPr>
        <p:spPr>
          <a:xfrm flipV="1">
            <a:off x="3490912" y="3359183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03A0F160-83A4-8047-8167-641DCCE99981}"/>
              </a:ext>
            </a:extLst>
          </p:cNvPr>
          <p:cNvSpPr/>
          <p:nvPr/>
        </p:nvSpPr>
        <p:spPr>
          <a:xfrm flipV="1">
            <a:off x="3676056" y="3262554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26E3D66C-526C-984C-9905-0C1A531C261E}"/>
              </a:ext>
            </a:extLst>
          </p:cNvPr>
          <p:cNvSpPr/>
          <p:nvPr/>
        </p:nvSpPr>
        <p:spPr>
          <a:xfrm flipV="1">
            <a:off x="3861200" y="3192270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E8DEA847-0161-9843-8303-61C9EEEBC62E}"/>
              </a:ext>
            </a:extLst>
          </p:cNvPr>
          <p:cNvSpPr/>
          <p:nvPr/>
        </p:nvSpPr>
        <p:spPr>
          <a:xfrm flipV="1">
            <a:off x="4046343" y="3148334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C34994FA-DB65-4445-9FC7-B981F1522131}"/>
              </a:ext>
            </a:extLst>
          </p:cNvPr>
          <p:cNvSpPr/>
          <p:nvPr/>
        </p:nvSpPr>
        <p:spPr>
          <a:xfrm flipV="1">
            <a:off x="4231486" y="3113179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3E3F17A7-818E-2546-8578-8283DB400FA2}"/>
              </a:ext>
            </a:extLst>
          </p:cNvPr>
          <p:cNvSpPr/>
          <p:nvPr/>
        </p:nvSpPr>
        <p:spPr>
          <a:xfrm flipV="1">
            <a:off x="4786917" y="3042846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Line 21">
            <a:extLst>
              <a:ext uri="{FF2B5EF4-FFF2-40B4-BE49-F238E27FC236}">
                <a16:creationId xmlns:a16="http://schemas.microsoft.com/office/drawing/2014/main" id="{62E240C6-9335-D343-8FBC-E4D4FCF069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2560" y="2380711"/>
            <a:ext cx="0" cy="140438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3" name="Line 21">
            <a:extLst>
              <a:ext uri="{FF2B5EF4-FFF2-40B4-BE49-F238E27FC236}">
                <a16:creationId xmlns:a16="http://schemas.microsoft.com/office/drawing/2014/main" id="{D0DE1A3E-8649-3548-8BA3-A8602646D2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2560" y="3785095"/>
            <a:ext cx="1803100" cy="0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4" name="Rectangle 8">
            <a:extLst>
              <a:ext uri="{FF2B5EF4-FFF2-40B4-BE49-F238E27FC236}">
                <a16:creationId xmlns:a16="http://schemas.microsoft.com/office/drawing/2014/main" id="{0EE641EA-63EA-0648-9B20-2A338D892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5660" y="3625748"/>
            <a:ext cx="411281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zh-TW" altLang="en-US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 </a:t>
            </a:r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sp>
        <p:nvSpPr>
          <p:cNvPr id="175" name="Rectangle 8">
            <a:extLst>
              <a:ext uri="{FF2B5EF4-FFF2-40B4-BE49-F238E27FC236}">
                <a16:creationId xmlns:a16="http://schemas.microsoft.com/office/drawing/2014/main" id="{6B3E8FC0-F76B-0844-B5F7-ECADCF9A7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71" y="2223261"/>
            <a:ext cx="41005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I</a:t>
            </a:r>
            <a:r>
              <a:rPr lang="en-US" altLang="zh-TW" sz="2000" i="1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D</a:t>
            </a: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95F0C6B1-DC56-1941-9347-0551360ECAD3}"/>
              </a:ext>
            </a:extLst>
          </p:cNvPr>
          <p:cNvSpPr/>
          <p:nvPr/>
        </p:nvSpPr>
        <p:spPr>
          <a:xfrm flipV="1">
            <a:off x="5007053" y="3025906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01B77844-BCF7-BC44-A6F6-1D8822EB94F8}"/>
              </a:ext>
            </a:extLst>
          </p:cNvPr>
          <p:cNvSpPr/>
          <p:nvPr/>
        </p:nvSpPr>
        <p:spPr>
          <a:xfrm>
            <a:off x="5967429" y="2713515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18CF4B5F-7CD3-4344-9DB7-935838BDA38B}"/>
              </a:ext>
            </a:extLst>
          </p:cNvPr>
          <p:cNvSpPr/>
          <p:nvPr/>
        </p:nvSpPr>
        <p:spPr>
          <a:xfrm>
            <a:off x="6126510" y="2936103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60B950-3AF0-8C48-86A2-4F0BED9A11F1}"/>
              </a:ext>
            </a:extLst>
          </p:cNvPr>
          <p:cNvSpPr/>
          <p:nvPr/>
        </p:nvSpPr>
        <p:spPr>
          <a:xfrm>
            <a:off x="6311654" y="3092944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F82AABA3-08B2-2644-8070-A7035D5F03DB}"/>
              </a:ext>
            </a:extLst>
          </p:cNvPr>
          <p:cNvSpPr/>
          <p:nvPr/>
        </p:nvSpPr>
        <p:spPr>
          <a:xfrm>
            <a:off x="6496797" y="3210084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97C0EAC3-2099-D346-BD39-064B8A8EEE60}"/>
              </a:ext>
            </a:extLst>
          </p:cNvPr>
          <p:cNvSpPr/>
          <p:nvPr/>
        </p:nvSpPr>
        <p:spPr>
          <a:xfrm>
            <a:off x="6681940" y="3270881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6CC5D4DD-DEEF-554D-8881-ECB2FC4F63EE}"/>
              </a:ext>
            </a:extLst>
          </p:cNvPr>
          <p:cNvSpPr/>
          <p:nvPr/>
        </p:nvSpPr>
        <p:spPr>
          <a:xfrm>
            <a:off x="7237371" y="3345468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F19A3284-60E3-294A-8076-7030DBAB2E03}"/>
              </a:ext>
            </a:extLst>
          </p:cNvPr>
          <p:cNvSpPr/>
          <p:nvPr/>
        </p:nvSpPr>
        <p:spPr>
          <a:xfrm>
            <a:off x="7457507" y="3363432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Line 50">
            <a:extLst>
              <a:ext uri="{FF2B5EF4-FFF2-40B4-BE49-F238E27FC236}">
                <a16:creationId xmlns:a16="http://schemas.microsoft.com/office/drawing/2014/main" id="{59D535BD-4B4B-BF44-AB50-BF62F2CF1E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24221" y="3009623"/>
            <a:ext cx="0" cy="804288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" name="Line 50">
            <a:extLst>
              <a:ext uri="{FF2B5EF4-FFF2-40B4-BE49-F238E27FC236}">
                <a16:creationId xmlns:a16="http://schemas.microsoft.com/office/drawing/2014/main" id="{6B010BC0-1829-7F4A-9B20-16C7589DA7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0272" y="2960452"/>
            <a:ext cx="0" cy="804288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" name="Line 50">
            <a:extLst>
              <a:ext uri="{FF2B5EF4-FFF2-40B4-BE49-F238E27FC236}">
                <a16:creationId xmlns:a16="http://schemas.microsoft.com/office/drawing/2014/main" id="{CBC984C6-D64D-0448-B276-F1A295F264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6344" y="2962083"/>
            <a:ext cx="0" cy="804288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" name="Line 50">
            <a:extLst>
              <a:ext uri="{FF2B5EF4-FFF2-40B4-BE49-F238E27FC236}">
                <a16:creationId xmlns:a16="http://schemas.microsoft.com/office/drawing/2014/main" id="{E53DB3E9-5403-4F44-90B3-AC635771FD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94449" y="2974805"/>
            <a:ext cx="0" cy="804288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" name="Line 50">
            <a:extLst>
              <a:ext uri="{FF2B5EF4-FFF2-40B4-BE49-F238E27FC236}">
                <a16:creationId xmlns:a16="http://schemas.microsoft.com/office/drawing/2014/main" id="{B4A092C1-6821-A746-BEF9-39FEE20A08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37471" y="3009623"/>
            <a:ext cx="0" cy="804288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" name="Line 50">
            <a:extLst>
              <a:ext uri="{FF2B5EF4-FFF2-40B4-BE49-F238E27FC236}">
                <a16:creationId xmlns:a16="http://schemas.microsoft.com/office/drawing/2014/main" id="{4C0AC3E1-8A7F-1B4B-81F6-E9E9BA6CF1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88614" y="3027037"/>
            <a:ext cx="0" cy="804288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" name="Line 71">
            <a:extLst>
              <a:ext uri="{FF2B5EF4-FFF2-40B4-BE49-F238E27FC236}">
                <a16:creationId xmlns:a16="http://schemas.microsoft.com/office/drawing/2014/main" id="{A8E0B23B-B7D6-9D40-A3B4-33B9DE9E77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8206" y="3128186"/>
            <a:ext cx="378711" cy="53924"/>
          </a:xfrm>
          <a:prstGeom prst="line">
            <a:avLst/>
          </a:prstGeom>
          <a:noFill/>
          <a:ln w="57150">
            <a:solidFill>
              <a:srgbClr val="F7964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" name="Line 71">
            <a:extLst>
              <a:ext uri="{FF2B5EF4-FFF2-40B4-BE49-F238E27FC236}">
                <a16:creationId xmlns:a16="http://schemas.microsoft.com/office/drawing/2014/main" id="{BBD159EF-B407-D145-8BB5-E882817BEE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660" y="3411914"/>
            <a:ext cx="378711" cy="50885"/>
          </a:xfrm>
          <a:prstGeom prst="line">
            <a:avLst/>
          </a:prstGeom>
          <a:noFill/>
          <a:ln w="57150">
            <a:solidFill>
              <a:srgbClr val="4F81B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746EF226-548F-0845-9825-9F9742636633}"/>
              </a:ext>
            </a:extLst>
          </p:cNvPr>
          <p:cNvSpPr/>
          <p:nvPr/>
        </p:nvSpPr>
        <p:spPr>
          <a:xfrm flipV="1">
            <a:off x="3478031" y="3313553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01F1BB50-E5CE-204F-80F7-4AD10FC007CE}"/>
              </a:ext>
            </a:extLst>
          </p:cNvPr>
          <p:cNvSpPr/>
          <p:nvPr/>
        </p:nvSpPr>
        <p:spPr>
          <a:xfrm flipV="1">
            <a:off x="3630636" y="3080100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E4F96AD1-8B99-774A-9468-D6A2E7D45CE3}"/>
              </a:ext>
            </a:extLst>
          </p:cNvPr>
          <p:cNvSpPr/>
          <p:nvPr/>
        </p:nvSpPr>
        <p:spPr>
          <a:xfrm flipV="1">
            <a:off x="3828661" y="2827318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91B340B4-5EF1-A645-9E6A-CF5461FAAFD1}"/>
              </a:ext>
            </a:extLst>
          </p:cNvPr>
          <p:cNvSpPr/>
          <p:nvPr/>
        </p:nvSpPr>
        <p:spPr>
          <a:xfrm flipV="1">
            <a:off x="4037720" y="2689753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BB3B9C61-0F72-1C48-A76F-6AD3CCAB2AC3}"/>
              </a:ext>
            </a:extLst>
          </p:cNvPr>
          <p:cNvSpPr/>
          <p:nvPr/>
        </p:nvSpPr>
        <p:spPr>
          <a:xfrm flipV="1">
            <a:off x="4333008" y="2587473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13E48DB7-B4F7-A44A-9300-9F1A6B5BE432}"/>
              </a:ext>
            </a:extLst>
          </p:cNvPr>
          <p:cNvSpPr/>
          <p:nvPr/>
        </p:nvSpPr>
        <p:spPr>
          <a:xfrm flipV="1">
            <a:off x="4740041" y="2507670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EFEBC031-5C75-4549-B3D1-13BCDF85B82E}"/>
              </a:ext>
            </a:extLst>
          </p:cNvPr>
          <p:cNvSpPr/>
          <p:nvPr/>
        </p:nvSpPr>
        <p:spPr>
          <a:xfrm flipV="1">
            <a:off x="5007053" y="2477671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Line 71">
            <a:extLst>
              <a:ext uri="{FF2B5EF4-FFF2-40B4-BE49-F238E27FC236}">
                <a16:creationId xmlns:a16="http://schemas.microsoft.com/office/drawing/2014/main" id="{C9D8679A-FC7C-E54E-9B02-70E5D29F56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714" y="2606651"/>
            <a:ext cx="378711" cy="53924"/>
          </a:xfrm>
          <a:prstGeom prst="line">
            <a:avLst/>
          </a:prstGeom>
          <a:noFill/>
          <a:ln w="57150">
            <a:solidFill>
              <a:srgbClr val="4F81B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BCDC7E42-94DC-D04E-992E-E91BDC43A386}"/>
              </a:ext>
            </a:extLst>
          </p:cNvPr>
          <p:cNvGrpSpPr/>
          <p:nvPr/>
        </p:nvGrpSpPr>
        <p:grpSpPr>
          <a:xfrm flipV="1">
            <a:off x="5967429" y="2633613"/>
            <a:ext cx="1668746" cy="509279"/>
            <a:chOff x="3707590" y="2867893"/>
            <a:chExt cx="1668746" cy="480238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BF2F3780-1B1A-B84E-A1ED-00E16FD649EB}"/>
                </a:ext>
              </a:extLst>
            </p:cNvPr>
            <p:cNvSpPr/>
            <p:nvPr/>
          </p:nvSpPr>
          <p:spPr>
            <a:xfrm flipV="1">
              <a:off x="3707590" y="3201170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CF9A2E3C-632A-5E46-885E-6CC543A139CD}"/>
                </a:ext>
              </a:extLst>
            </p:cNvPr>
            <p:cNvSpPr/>
            <p:nvPr/>
          </p:nvSpPr>
          <p:spPr>
            <a:xfrm flipV="1">
              <a:off x="3892734" y="3104541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DBB1A74B-6438-7942-B7A6-3F7E02A93733}"/>
                </a:ext>
              </a:extLst>
            </p:cNvPr>
            <p:cNvSpPr/>
            <p:nvPr/>
          </p:nvSpPr>
          <p:spPr>
            <a:xfrm flipV="1">
              <a:off x="4077878" y="3034257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99121489-B0C1-3246-B29F-AC7C9A703B8F}"/>
                </a:ext>
              </a:extLst>
            </p:cNvPr>
            <p:cNvSpPr/>
            <p:nvPr/>
          </p:nvSpPr>
          <p:spPr>
            <a:xfrm flipV="1">
              <a:off x="4263021" y="2990321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A082DA9A-4D5A-6B47-8544-5E40BDBE894B}"/>
                </a:ext>
              </a:extLst>
            </p:cNvPr>
            <p:cNvSpPr/>
            <p:nvPr/>
          </p:nvSpPr>
          <p:spPr>
            <a:xfrm flipV="1">
              <a:off x="4448164" y="2955166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F0CFAC7A-14F4-6D40-BFA1-A061F76740C0}"/>
                </a:ext>
              </a:extLst>
            </p:cNvPr>
            <p:cNvSpPr/>
            <p:nvPr/>
          </p:nvSpPr>
          <p:spPr>
            <a:xfrm flipV="1">
              <a:off x="5003595" y="2884833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5692C362-1037-E246-8D88-4E8D386D6E86}"/>
                </a:ext>
              </a:extLst>
            </p:cNvPr>
            <p:cNvSpPr/>
            <p:nvPr/>
          </p:nvSpPr>
          <p:spPr>
            <a:xfrm flipV="1">
              <a:off x="5223731" y="2867893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2" name="Line 71">
            <a:extLst>
              <a:ext uri="{FF2B5EF4-FFF2-40B4-BE49-F238E27FC236}">
                <a16:creationId xmlns:a16="http://schemas.microsoft.com/office/drawing/2014/main" id="{BBB1A6F0-CFA4-D342-A933-FB3DC5BEE1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4723" y="3011924"/>
            <a:ext cx="378711" cy="50885"/>
          </a:xfrm>
          <a:prstGeom prst="line">
            <a:avLst/>
          </a:prstGeom>
          <a:noFill/>
          <a:ln w="57150">
            <a:solidFill>
              <a:srgbClr val="F7964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3" name="Rectangle 8">
            <a:extLst>
              <a:ext uri="{FF2B5EF4-FFF2-40B4-BE49-F238E27FC236}">
                <a16:creationId xmlns:a16="http://schemas.microsoft.com/office/drawing/2014/main" id="{F1136A5C-56BC-6140-B8BA-733BF4DE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418" y="2233503"/>
            <a:ext cx="749196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bias</a:t>
            </a:r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sp>
        <p:nvSpPr>
          <p:cNvPr id="224" name="Rectangle 8">
            <a:extLst>
              <a:ext uri="{FF2B5EF4-FFF2-40B4-BE49-F238E27FC236}">
                <a16:creationId xmlns:a16="http://schemas.microsoft.com/office/drawing/2014/main" id="{BEF46A9C-3A8F-104C-BD9D-0B6CDCA6D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144" y="3203545"/>
            <a:ext cx="749196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6"/>
                </a:solidFill>
                <a:latin typeface="Times New Roman"/>
                <a:ea typeface="PMingLiU" charset="0"/>
                <a:cs typeface="Times New Roman"/>
              </a:rPr>
              <a:t>bias</a:t>
            </a:r>
            <a:r>
              <a:rPr lang="en-US" altLang="zh-TW" sz="2000" dirty="0">
                <a:solidFill>
                  <a:schemeClr val="accent6"/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sp>
        <p:nvSpPr>
          <p:cNvPr id="225" name="Rectangle 8">
            <a:extLst>
              <a:ext uri="{FF2B5EF4-FFF2-40B4-BE49-F238E27FC236}">
                <a16:creationId xmlns:a16="http://schemas.microsoft.com/office/drawing/2014/main" id="{BF04E615-8F96-3641-8AC8-F24BC93C9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545" y="2539506"/>
            <a:ext cx="749196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6"/>
                </a:solidFill>
                <a:latin typeface="Times New Roman"/>
                <a:ea typeface="PMingLiU" charset="0"/>
                <a:cs typeface="Times New Roman"/>
              </a:rPr>
              <a:t>bias</a:t>
            </a:r>
            <a:r>
              <a:rPr lang="en-US" altLang="zh-TW" sz="2000" dirty="0">
                <a:solidFill>
                  <a:schemeClr val="accent6"/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sp>
        <p:nvSpPr>
          <p:cNvPr id="226" name="Rectangle 8">
            <a:extLst>
              <a:ext uri="{FF2B5EF4-FFF2-40B4-BE49-F238E27FC236}">
                <a16:creationId xmlns:a16="http://schemas.microsoft.com/office/drawing/2014/main" id="{89A1DEB7-25AD-7E42-AEBB-96815B618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6175" y="3384320"/>
            <a:ext cx="749196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bias</a:t>
            </a:r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sp>
        <p:nvSpPr>
          <p:cNvPr id="84" name="TextBox 1">
            <a:extLst>
              <a:ext uri="{FF2B5EF4-FFF2-40B4-BE49-F238E27FC236}">
                <a16:creationId xmlns:a16="http://schemas.microsoft.com/office/drawing/2014/main" id="{5ED78808-8A3D-2545-BBA2-8283EBA18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52" y="3956931"/>
            <a:ext cx="9314895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Usually modelled as change of some parameters over time</a:t>
            </a:r>
          </a:p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For example: NBTI hole trapping model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(P. M.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Lenahan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, TDMR 11(2), 2011) </a:t>
            </a:r>
          </a:p>
        </p:txBody>
      </p:sp>
      <p:pic>
        <p:nvPicPr>
          <p:cNvPr id="85" name="Picture 102">
            <a:extLst>
              <a:ext uri="{FF2B5EF4-FFF2-40B4-BE49-F238E27FC236}">
                <a16:creationId xmlns:a16="http://schemas.microsoft.com/office/drawing/2014/main" id="{5FC7B680-74FA-7B47-8402-A14C9FD27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8013" y="4977885"/>
            <a:ext cx="3608821" cy="646915"/>
          </a:xfrm>
          <a:prstGeom prst="rect">
            <a:avLst/>
          </a:prstGeom>
          <a:noFill/>
          <a:ln w="50800" cmpd="dbl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TextBox 1">
            <a:extLst>
              <a:ext uri="{FF2B5EF4-FFF2-40B4-BE49-F238E27FC236}">
                <a16:creationId xmlns:a16="http://schemas.microsoft.com/office/drawing/2014/main" id="{237829DA-9A06-9E46-992B-8070486FF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35" y="5843829"/>
            <a:ext cx="93148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Currently, neither modeled by internal parameter or internal node</a:t>
            </a:r>
          </a:p>
        </p:txBody>
      </p:sp>
    </p:spTree>
    <p:extLst>
      <p:ext uri="{BB962C8B-B14F-4D97-AF65-F5344CB8AC3E}">
        <p14:creationId xmlns:p14="http://schemas.microsoft.com/office/powerpoint/2010/main" val="2639731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00904" y="615603"/>
            <a:ext cx="916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Extracting degradation characteristics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17" name="TextBox 1">
            <a:extLst>
              <a:ext uri="{FF2B5EF4-FFF2-40B4-BE49-F238E27FC236}">
                <a16:creationId xmlns:a16="http://schemas.microsoft.com/office/drawing/2014/main" id="{A6828D49-D82D-3A4F-A6FA-9AA9855CE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35" y="1240000"/>
            <a:ext cx="89487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Normally, a constant bias is applied because actual waveform is during operation is unknown</a:t>
            </a:r>
          </a:p>
        </p:txBody>
      </p:sp>
      <p:sp>
        <p:nvSpPr>
          <p:cNvPr id="72" name="Line 31">
            <a:extLst>
              <a:ext uri="{FF2B5EF4-FFF2-40B4-BE49-F238E27FC236}">
                <a16:creationId xmlns:a16="http://schemas.microsoft.com/office/drawing/2014/main" id="{D1E0D681-A8F2-7944-9157-7CAEDC55EC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5032" y="3085423"/>
            <a:ext cx="3810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Freeform 32">
            <a:extLst>
              <a:ext uri="{FF2B5EF4-FFF2-40B4-BE49-F238E27FC236}">
                <a16:creationId xmlns:a16="http://schemas.microsoft.com/office/drawing/2014/main" id="{974C29D7-480D-664C-973A-EDC5EEF25733}"/>
              </a:ext>
            </a:extLst>
          </p:cNvPr>
          <p:cNvSpPr>
            <a:spLocks/>
          </p:cNvSpPr>
          <p:nvPr/>
        </p:nvSpPr>
        <p:spPr bwMode="auto">
          <a:xfrm>
            <a:off x="1646370" y="2463123"/>
            <a:ext cx="287337" cy="466725"/>
          </a:xfrm>
          <a:custGeom>
            <a:avLst/>
            <a:gdLst>
              <a:gd name="T0" fmla="*/ 2147483647 w 192"/>
              <a:gd name="T1" fmla="*/ 0 h 579"/>
              <a:gd name="T2" fmla="*/ 2147483647 w 192"/>
              <a:gd name="T3" fmla="*/ 2147483647 h 579"/>
              <a:gd name="T4" fmla="*/ 0 w 192"/>
              <a:gd name="T5" fmla="*/ 2147483647 h 579"/>
              <a:gd name="T6" fmla="*/ 0 60000 65536"/>
              <a:gd name="T7" fmla="*/ 0 60000 65536"/>
              <a:gd name="T8" fmla="*/ 0 60000 65536"/>
              <a:gd name="T9" fmla="*/ 0 w 192"/>
              <a:gd name="T10" fmla="*/ 0 h 579"/>
              <a:gd name="T11" fmla="*/ 192 w 192"/>
              <a:gd name="T12" fmla="*/ 579 h 5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579">
                <a:moveTo>
                  <a:pt x="192" y="0"/>
                </a:moveTo>
                <a:lnTo>
                  <a:pt x="192" y="577"/>
                </a:lnTo>
                <a:lnTo>
                  <a:pt x="0" y="579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Line 33">
            <a:extLst>
              <a:ext uri="{FF2B5EF4-FFF2-40B4-BE49-F238E27FC236}">
                <a16:creationId xmlns:a16="http://schemas.microsoft.com/office/drawing/2014/main" id="{5D518454-4546-A54B-806A-92011BDDB7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6845" y="2807610"/>
            <a:ext cx="0" cy="541338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Line 34">
            <a:extLst>
              <a:ext uri="{FF2B5EF4-FFF2-40B4-BE49-F238E27FC236}">
                <a16:creationId xmlns:a16="http://schemas.microsoft.com/office/drawing/2014/main" id="{0E8C8A0E-DF95-6C4D-866B-B775102275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1907" y="2901273"/>
            <a:ext cx="0" cy="358775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Freeform 35">
            <a:extLst>
              <a:ext uri="{FF2B5EF4-FFF2-40B4-BE49-F238E27FC236}">
                <a16:creationId xmlns:a16="http://schemas.microsoft.com/office/drawing/2014/main" id="{6B08B487-F0C8-DC42-8F69-87EEA9E3876F}"/>
              </a:ext>
            </a:extLst>
          </p:cNvPr>
          <p:cNvSpPr>
            <a:spLocks/>
          </p:cNvSpPr>
          <p:nvPr/>
        </p:nvSpPr>
        <p:spPr bwMode="auto">
          <a:xfrm flipH="1">
            <a:off x="1660656" y="3226710"/>
            <a:ext cx="303213" cy="445030"/>
          </a:xfrm>
          <a:custGeom>
            <a:avLst/>
            <a:gdLst>
              <a:gd name="T0" fmla="*/ 2147483647 w 38"/>
              <a:gd name="T1" fmla="*/ 0 h 144"/>
              <a:gd name="T2" fmla="*/ 0 w 38"/>
              <a:gd name="T3" fmla="*/ 0 h 144"/>
              <a:gd name="T4" fmla="*/ 0 w 38"/>
              <a:gd name="T5" fmla="*/ 2147483647 h 144"/>
              <a:gd name="T6" fmla="*/ 0 60000 65536"/>
              <a:gd name="T7" fmla="*/ 0 60000 65536"/>
              <a:gd name="T8" fmla="*/ 0 60000 65536"/>
              <a:gd name="T9" fmla="*/ 0 w 38"/>
              <a:gd name="T10" fmla="*/ 0 h 144"/>
              <a:gd name="T11" fmla="*/ 38 w 3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" h="144">
                <a:moveTo>
                  <a:pt x="38" y="0"/>
                </a:moveTo>
                <a:lnTo>
                  <a:pt x="0" y="0"/>
                </a:lnTo>
                <a:lnTo>
                  <a:pt x="0" y="144"/>
                </a:lnTo>
              </a:path>
            </a:pathLst>
          </a:custGeom>
          <a:noFill/>
          <a:ln w="19050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Text Box 40">
            <a:extLst>
              <a:ext uri="{FF2B5EF4-FFF2-40B4-BE49-F238E27FC236}">
                <a16:creationId xmlns:a16="http://schemas.microsoft.com/office/drawing/2014/main" id="{B5DEB88B-F3E6-3C46-BDE9-F656EAA58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820" y="2178960"/>
            <a:ext cx="5284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/>
            <a:r>
              <a:rPr lang="en-US" altLang="zh-TW" sz="2000" i="1" dirty="0">
                <a:solidFill>
                  <a:schemeClr val="tx1"/>
                </a:solidFill>
                <a:latin typeface="Times New Roman" charset="0"/>
              </a:rPr>
              <a:t>V</a:t>
            </a:r>
            <a:r>
              <a:rPr lang="en-US" altLang="zh-TW" sz="2000" i="1" baseline="-25000" dirty="0">
                <a:solidFill>
                  <a:schemeClr val="tx1"/>
                </a:solidFill>
                <a:latin typeface="Times New Roman" charset="0"/>
              </a:rPr>
              <a:t>D</a:t>
            </a:r>
          </a:p>
        </p:txBody>
      </p:sp>
      <p:sp>
        <p:nvSpPr>
          <p:cNvPr id="78" name="Line 50">
            <a:extLst>
              <a:ext uri="{FF2B5EF4-FFF2-40B4-BE49-F238E27FC236}">
                <a16:creationId xmlns:a16="http://schemas.microsoft.com/office/drawing/2014/main" id="{28251AF0-D3B7-1042-BEFA-EE5FCC6B4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5257" y="3093360"/>
            <a:ext cx="498581" cy="5678"/>
          </a:xfrm>
          <a:prstGeom prst="line">
            <a:avLst/>
          </a:prstGeom>
          <a:noFill/>
          <a:ln w="19050" cap="sq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Text Box 52">
            <a:extLst>
              <a:ext uri="{FF2B5EF4-FFF2-40B4-BE49-F238E27FC236}">
                <a16:creationId xmlns:a16="http://schemas.microsoft.com/office/drawing/2014/main" id="{44E0F10F-2FCF-CB47-96FE-4A40BD29A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20" y="2913449"/>
            <a:ext cx="5284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/>
            <a:r>
              <a:rPr lang="en-US" altLang="zh-TW" sz="2000" i="1" dirty="0">
                <a:solidFill>
                  <a:schemeClr val="tx1"/>
                </a:solidFill>
                <a:latin typeface="Times New Roman" charset="0"/>
              </a:rPr>
              <a:t>V</a:t>
            </a:r>
            <a:r>
              <a:rPr lang="en-US" altLang="zh-TW" sz="2000" i="1" baseline="-25000" dirty="0">
                <a:solidFill>
                  <a:schemeClr val="tx1"/>
                </a:solidFill>
                <a:latin typeface="Times New Roman" charset="0"/>
              </a:rPr>
              <a:t>G</a:t>
            </a:r>
          </a:p>
        </p:txBody>
      </p:sp>
      <p:sp>
        <p:nvSpPr>
          <p:cNvPr id="80" name="Line 50">
            <a:extLst>
              <a:ext uri="{FF2B5EF4-FFF2-40B4-BE49-F238E27FC236}">
                <a16:creationId xmlns:a16="http://schemas.microsoft.com/office/drawing/2014/main" id="{8A69102B-ABCD-E042-B496-8F6DAAC310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3871" y="3448960"/>
            <a:ext cx="169967" cy="0"/>
          </a:xfrm>
          <a:prstGeom prst="line">
            <a:avLst/>
          </a:prstGeom>
          <a:noFill/>
          <a:ln w="19050" cap="sq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Line 50">
            <a:extLst>
              <a:ext uri="{FF2B5EF4-FFF2-40B4-BE49-F238E27FC236}">
                <a16:creationId xmlns:a16="http://schemas.microsoft.com/office/drawing/2014/main" id="{2E3CC7D5-9A4B-E741-A9B3-422EF12AC1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838" y="3119974"/>
            <a:ext cx="0" cy="341312"/>
          </a:xfrm>
          <a:prstGeom prst="line">
            <a:avLst/>
          </a:prstGeom>
          <a:noFill/>
          <a:ln w="19050" cap="sq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Line 179">
            <a:extLst>
              <a:ext uri="{FF2B5EF4-FFF2-40B4-BE49-F238E27FC236}">
                <a16:creationId xmlns:a16="http://schemas.microsoft.com/office/drawing/2014/main" id="{83D7595C-0552-1B40-AD2B-7BA909E50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0207" y="3671740"/>
            <a:ext cx="187325" cy="3175"/>
          </a:xfrm>
          <a:prstGeom prst="line">
            <a:avLst/>
          </a:prstGeom>
          <a:noFill/>
          <a:ln w="1905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Freeform 180">
            <a:extLst>
              <a:ext uri="{FF2B5EF4-FFF2-40B4-BE49-F238E27FC236}">
                <a16:creationId xmlns:a16="http://schemas.microsoft.com/office/drawing/2014/main" id="{C1F6F312-A916-8B44-89FF-8234AF3899CA}"/>
              </a:ext>
            </a:extLst>
          </p:cNvPr>
          <p:cNvSpPr>
            <a:spLocks/>
          </p:cNvSpPr>
          <p:nvPr/>
        </p:nvSpPr>
        <p:spPr bwMode="auto">
          <a:xfrm>
            <a:off x="1914657" y="3705078"/>
            <a:ext cx="100013" cy="4762"/>
          </a:xfrm>
          <a:custGeom>
            <a:avLst/>
            <a:gdLst>
              <a:gd name="T0" fmla="*/ 0 w 42"/>
              <a:gd name="T1" fmla="*/ 0 h 2"/>
              <a:gd name="T2" fmla="*/ 2147483647 w 42"/>
              <a:gd name="T3" fmla="*/ 0 h 2"/>
              <a:gd name="T4" fmla="*/ 2147483647 w 42"/>
              <a:gd name="T5" fmla="*/ 2147483647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2">
                <a:moveTo>
                  <a:pt x="0" y="0"/>
                </a:moveTo>
                <a:lnTo>
                  <a:pt x="42" y="0"/>
                </a:lnTo>
                <a:lnTo>
                  <a:pt x="42" y="2"/>
                </a:lnTo>
              </a:path>
            </a:pathLst>
          </a:custGeom>
          <a:noFill/>
          <a:ln w="19050" cap="sq" cmpd="sng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Line 181">
            <a:extLst>
              <a:ext uri="{FF2B5EF4-FFF2-40B4-BE49-F238E27FC236}">
                <a16:creationId xmlns:a16="http://schemas.microsoft.com/office/drawing/2014/main" id="{81F0CDFD-D21A-624D-AF17-53B3CAFD1B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3232" y="3735240"/>
            <a:ext cx="34925" cy="3175"/>
          </a:xfrm>
          <a:prstGeom prst="line">
            <a:avLst/>
          </a:prstGeom>
          <a:noFill/>
          <a:ln w="1905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Line 21">
            <a:extLst>
              <a:ext uri="{FF2B5EF4-FFF2-40B4-BE49-F238E27FC236}">
                <a16:creationId xmlns:a16="http://schemas.microsoft.com/office/drawing/2014/main" id="{7472CBFE-BB10-4749-8303-A12C345635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19603" y="2346282"/>
            <a:ext cx="0" cy="140438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8" name="Line 21">
            <a:extLst>
              <a:ext uri="{FF2B5EF4-FFF2-40B4-BE49-F238E27FC236}">
                <a16:creationId xmlns:a16="http://schemas.microsoft.com/office/drawing/2014/main" id="{1EA908F7-8990-4246-9F8B-088832F868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19603" y="3750666"/>
            <a:ext cx="1803100" cy="0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9" name="Rectangle 8">
            <a:extLst>
              <a:ext uri="{FF2B5EF4-FFF2-40B4-BE49-F238E27FC236}">
                <a16:creationId xmlns:a16="http://schemas.microsoft.com/office/drawing/2014/main" id="{957175EB-7BA2-E240-BD94-D00558EC3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817" y="3554729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zh-TW" altLang="en-US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 </a:t>
            </a:r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sp>
        <p:nvSpPr>
          <p:cNvPr id="90" name="Rectangle 8">
            <a:extLst>
              <a:ext uri="{FF2B5EF4-FFF2-40B4-BE49-F238E27FC236}">
                <a16:creationId xmlns:a16="http://schemas.microsoft.com/office/drawing/2014/main" id="{C12C6BF8-7B63-DD4D-AD6A-9B193F314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914" y="2188832"/>
            <a:ext cx="41005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E356606-1B60-5446-B021-B874171E9B58}"/>
              </a:ext>
            </a:extLst>
          </p:cNvPr>
          <p:cNvSpPr/>
          <p:nvPr/>
        </p:nvSpPr>
        <p:spPr>
          <a:xfrm flipV="1">
            <a:off x="3032484" y="3304640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C55952B-E5D4-9F4C-873E-7DDA3C5F17F4}"/>
              </a:ext>
            </a:extLst>
          </p:cNvPr>
          <p:cNvSpPr/>
          <p:nvPr/>
        </p:nvSpPr>
        <p:spPr>
          <a:xfrm flipV="1">
            <a:off x="3217628" y="3208011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A86BE7D3-7C77-994F-B521-EA2DAC8251B1}"/>
              </a:ext>
            </a:extLst>
          </p:cNvPr>
          <p:cNvSpPr/>
          <p:nvPr/>
        </p:nvSpPr>
        <p:spPr>
          <a:xfrm flipV="1">
            <a:off x="3402772" y="3137727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57019F1-404A-884A-9F12-D6C04A79B4FB}"/>
              </a:ext>
            </a:extLst>
          </p:cNvPr>
          <p:cNvSpPr/>
          <p:nvPr/>
        </p:nvSpPr>
        <p:spPr>
          <a:xfrm flipV="1">
            <a:off x="3587915" y="3093791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A8C6417-D7CD-BB4D-8300-04730CAE42D4}"/>
              </a:ext>
            </a:extLst>
          </p:cNvPr>
          <p:cNvSpPr/>
          <p:nvPr/>
        </p:nvSpPr>
        <p:spPr>
          <a:xfrm flipV="1">
            <a:off x="3773058" y="3058636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7DE7863F-A301-EC47-8AC5-763898E00557}"/>
              </a:ext>
            </a:extLst>
          </p:cNvPr>
          <p:cNvSpPr/>
          <p:nvPr/>
        </p:nvSpPr>
        <p:spPr>
          <a:xfrm flipV="1">
            <a:off x="4328489" y="2988303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Line 21">
            <a:extLst>
              <a:ext uri="{FF2B5EF4-FFF2-40B4-BE49-F238E27FC236}">
                <a16:creationId xmlns:a16="http://schemas.microsoft.com/office/drawing/2014/main" id="{F3898050-C706-0844-A50E-B838C3CC29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24132" y="2326168"/>
            <a:ext cx="0" cy="140438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8" name="Line 21">
            <a:extLst>
              <a:ext uri="{FF2B5EF4-FFF2-40B4-BE49-F238E27FC236}">
                <a16:creationId xmlns:a16="http://schemas.microsoft.com/office/drawing/2014/main" id="{EAA1BFD2-08B9-EE4D-AFAE-9F1C676299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24132" y="3730552"/>
            <a:ext cx="1803100" cy="0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9" name="Rectangle 8">
            <a:extLst>
              <a:ext uri="{FF2B5EF4-FFF2-40B4-BE49-F238E27FC236}">
                <a16:creationId xmlns:a16="http://schemas.microsoft.com/office/drawing/2014/main" id="{F42B11A6-E40E-3645-8629-F563A534B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232" y="3571205"/>
            <a:ext cx="411281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zh-TW" altLang="en-US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 </a:t>
            </a:r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sp>
        <p:nvSpPr>
          <p:cNvPr id="100" name="Rectangle 8">
            <a:extLst>
              <a:ext uri="{FF2B5EF4-FFF2-40B4-BE49-F238E27FC236}">
                <a16:creationId xmlns:a16="http://schemas.microsoft.com/office/drawing/2014/main" id="{952A1BC3-6691-DD4C-A855-6CFD3FDAD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443" y="2168718"/>
            <a:ext cx="41005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I</a:t>
            </a:r>
            <a:r>
              <a:rPr lang="en-US" altLang="zh-TW" sz="2000" i="1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D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3D5F5FF5-5C89-DF43-AE32-7FCE1D184E72}"/>
              </a:ext>
            </a:extLst>
          </p:cNvPr>
          <p:cNvSpPr/>
          <p:nvPr/>
        </p:nvSpPr>
        <p:spPr>
          <a:xfrm flipV="1">
            <a:off x="4548625" y="2971363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FD2F438E-1E75-154C-BA34-0FFDDBF4617B}"/>
              </a:ext>
            </a:extLst>
          </p:cNvPr>
          <p:cNvSpPr/>
          <p:nvPr/>
        </p:nvSpPr>
        <p:spPr>
          <a:xfrm>
            <a:off x="5509001" y="2658972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D67B995D-8680-F549-8690-49DDF5606478}"/>
              </a:ext>
            </a:extLst>
          </p:cNvPr>
          <p:cNvSpPr/>
          <p:nvPr/>
        </p:nvSpPr>
        <p:spPr>
          <a:xfrm>
            <a:off x="5668082" y="2881560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B47D0F0-551D-6840-BCAB-F499F2290ED5}"/>
              </a:ext>
            </a:extLst>
          </p:cNvPr>
          <p:cNvSpPr/>
          <p:nvPr/>
        </p:nvSpPr>
        <p:spPr>
          <a:xfrm>
            <a:off x="5853226" y="3038401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E63C3498-E4C8-7E45-A4EF-4EAFA117C367}"/>
              </a:ext>
            </a:extLst>
          </p:cNvPr>
          <p:cNvSpPr/>
          <p:nvPr/>
        </p:nvSpPr>
        <p:spPr>
          <a:xfrm>
            <a:off x="6038369" y="3155541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3637EEC6-66BD-AC43-9C78-4240669D9807}"/>
              </a:ext>
            </a:extLst>
          </p:cNvPr>
          <p:cNvSpPr/>
          <p:nvPr/>
        </p:nvSpPr>
        <p:spPr>
          <a:xfrm>
            <a:off x="6223512" y="3216338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9D55B6FB-3B74-8B4D-9AA5-FC106F5DE542}"/>
              </a:ext>
            </a:extLst>
          </p:cNvPr>
          <p:cNvSpPr/>
          <p:nvPr/>
        </p:nvSpPr>
        <p:spPr>
          <a:xfrm>
            <a:off x="6778943" y="3290925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911A8A6F-F2BF-1E43-9900-C039664B1ED2}"/>
              </a:ext>
            </a:extLst>
          </p:cNvPr>
          <p:cNvSpPr/>
          <p:nvPr/>
        </p:nvSpPr>
        <p:spPr>
          <a:xfrm>
            <a:off x="6999079" y="3308889"/>
            <a:ext cx="152605" cy="15584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Line 50">
            <a:extLst>
              <a:ext uri="{FF2B5EF4-FFF2-40B4-BE49-F238E27FC236}">
                <a16:creationId xmlns:a16="http://schemas.microsoft.com/office/drawing/2014/main" id="{CBC9842C-FF1C-634C-8B0C-DC66B602E9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7628" y="3093360"/>
            <a:ext cx="0" cy="657303"/>
          </a:xfrm>
          <a:prstGeom prst="line">
            <a:avLst/>
          </a:prstGeom>
          <a:noFill/>
          <a:ln w="19050" cap="sq">
            <a:solidFill>
              <a:schemeClr val="accent4">
                <a:lumMod val="60000"/>
                <a:lumOff val="40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Line 50">
            <a:extLst>
              <a:ext uri="{FF2B5EF4-FFF2-40B4-BE49-F238E27FC236}">
                <a16:creationId xmlns:a16="http://schemas.microsoft.com/office/drawing/2014/main" id="{EFCBBAFA-8203-7740-B81C-F2FC1FD348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3057" y="3149002"/>
            <a:ext cx="8640" cy="601661"/>
          </a:xfrm>
          <a:prstGeom prst="line">
            <a:avLst/>
          </a:prstGeom>
          <a:noFill/>
          <a:ln w="19050" cap="sq">
            <a:solidFill>
              <a:schemeClr val="accent4">
                <a:lumMod val="60000"/>
                <a:lumOff val="40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Line 50">
            <a:extLst>
              <a:ext uri="{FF2B5EF4-FFF2-40B4-BE49-F238E27FC236}">
                <a16:creationId xmlns:a16="http://schemas.microsoft.com/office/drawing/2014/main" id="{A67D402E-4F94-F940-BFAF-237A1E328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7075" y="2778854"/>
            <a:ext cx="437685" cy="1770"/>
          </a:xfrm>
          <a:prstGeom prst="line">
            <a:avLst/>
          </a:prstGeom>
          <a:noFill/>
          <a:ln w="19050" cap="sq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Line 71">
            <a:extLst>
              <a:ext uri="{FF2B5EF4-FFF2-40B4-BE49-F238E27FC236}">
                <a16:creationId xmlns:a16="http://schemas.microsoft.com/office/drawing/2014/main" id="{D26AFEEF-6851-7B4F-8FB5-6D377CFFF3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9778" y="3073643"/>
            <a:ext cx="378711" cy="53924"/>
          </a:xfrm>
          <a:prstGeom prst="line">
            <a:avLst/>
          </a:prstGeom>
          <a:noFill/>
          <a:ln w="57150">
            <a:solidFill>
              <a:srgbClr val="F7964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6" name="Line 71">
            <a:extLst>
              <a:ext uri="{FF2B5EF4-FFF2-40B4-BE49-F238E27FC236}">
                <a16:creationId xmlns:a16="http://schemas.microsoft.com/office/drawing/2014/main" id="{8F239DFB-1CC9-4B4F-8B87-68183EDCF3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232" y="3357371"/>
            <a:ext cx="378711" cy="50885"/>
          </a:xfrm>
          <a:prstGeom prst="line">
            <a:avLst/>
          </a:prstGeom>
          <a:noFill/>
          <a:ln w="57150">
            <a:solidFill>
              <a:srgbClr val="4F81B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E37D2567-2677-AE42-99FD-FDEEC63AFD3D}"/>
              </a:ext>
            </a:extLst>
          </p:cNvPr>
          <p:cNvSpPr/>
          <p:nvPr/>
        </p:nvSpPr>
        <p:spPr>
          <a:xfrm flipV="1">
            <a:off x="3019603" y="3259010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A4B8FD8B-F0C6-9749-B442-513B937A9BAC}"/>
              </a:ext>
            </a:extLst>
          </p:cNvPr>
          <p:cNvSpPr/>
          <p:nvPr/>
        </p:nvSpPr>
        <p:spPr>
          <a:xfrm flipV="1">
            <a:off x="3172208" y="3025557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8C46B8EA-F74C-A14D-9594-C4DE4C948D84}"/>
              </a:ext>
            </a:extLst>
          </p:cNvPr>
          <p:cNvSpPr/>
          <p:nvPr/>
        </p:nvSpPr>
        <p:spPr>
          <a:xfrm flipV="1">
            <a:off x="3370233" y="2772775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37119DAD-43B1-0047-8AF8-A01B2EFC12A8}"/>
              </a:ext>
            </a:extLst>
          </p:cNvPr>
          <p:cNvSpPr/>
          <p:nvPr/>
        </p:nvSpPr>
        <p:spPr>
          <a:xfrm flipV="1">
            <a:off x="3579292" y="2635210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4B2A643-097D-634C-A29A-14444A08CFE9}"/>
              </a:ext>
            </a:extLst>
          </p:cNvPr>
          <p:cNvSpPr/>
          <p:nvPr/>
        </p:nvSpPr>
        <p:spPr>
          <a:xfrm flipV="1">
            <a:off x="3874580" y="2532930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32CDDFC-0A53-7046-8E11-EF10AD4BD360}"/>
              </a:ext>
            </a:extLst>
          </p:cNvPr>
          <p:cNvSpPr/>
          <p:nvPr/>
        </p:nvSpPr>
        <p:spPr>
          <a:xfrm flipV="1">
            <a:off x="4281613" y="2453127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D6FDD53-5EA7-FA44-990D-993098397676}"/>
              </a:ext>
            </a:extLst>
          </p:cNvPr>
          <p:cNvSpPr/>
          <p:nvPr/>
        </p:nvSpPr>
        <p:spPr>
          <a:xfrm flipV="1">
            <a:off x="4548625" y="2423128"/>
            <a:ext cx="152605" cy="146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Line 71">
            <a:extLst>
              <a:ext uri="{FF2B5EF4-FFF2-40B4-BE49-F238E27FC236}">
                <a16:creationId xmlns:a16="http://schemas.microsoft.com/office/drawing/2014/main" id="{3538D6BF-C650-FD49-8B6B-DD23B43354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2286" y="2552108"/>
            <a:ext cx="378711" cy="53924"/>
          </a:xfrm>
          <a:prstGeom prst="line">
            <a:avLst/>
          </a:prstGeom>
          <a:noFill/>
          <a:ln w="57150">
            <a:solidFill>
              <a:srgbClr val="4F81B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2AA6C74-29F8-014A-B402-B95698A1008E}"/>
              </a:ext>
            </a:extLst>
          </p:cNvPr>
          <p:cNvGrpSpPr/>
          <p:nvPr/>
        </p:nvGrpSpPr>
        <p:grpSpPr>
          <a:xfrm flipV="1">
            <a:off x="5509001" y="2579070"/>
            <a:ext cx="1668746" cy="509279"/>
            <a:chOff x="3707590" y="2867893"/>
            <a:chExt cx="1668746" cy="480238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07BD8F0-710A-AA47-A59E-620EF2F6784A}"/>
                </a:ext>
              </a:extLst>
            </p:cNvPr>
            <p:cNvSpPr/>
            <p:nvPr/>
          </p:nvSpPr>
          <p:spPr>
            <a:xfrm flipV="1">
              <a:off x="3707590" y="3201170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A2E5B8B-9BD2-AE46-B455-9CC4DA95650B}"/>
                </a:ext>
              </a:extLst>
            </p:cNvPr>
            <p:cNvSpPr/>
            <p:nvPr/>
          </p:nvSpPr>
          <p:spPr>
            <a:xfrm flipV="1">
              <a:off x="3892734" y="3104541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80B825D-7214-9B44-A15E-C6BFC5422CC2}"/>
                </a:ext>
              </a:extLst>
            </p:cNvPr>
            <p:cNvSpPr/>
            <p:nvPr/>
          </p:nvSpPr>
          <p:spPr>
            <a:xfrm flipV="1">
              <a:off x="4077878" y="3034257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C8DE462-8C6E-4E4F-9543-09DE7EC22A49}"/>
                </a:ext>
              </a:extLst>
            </p:cNvPr>
            <p:cNvSpPr/>
            <p:nvPr/>
          </p:nvSpPr>
          <p:spPr>
            <a:xfrm flipV="1">
              <a:off x="4263021" y="2990321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1F7BB6AF-3C27-0E43-B0E2-0FA8BE325E16}"/>
                </a:ext>
              </a:extLst>
            </p:cNvPr>
            <p:cNvSpPr/>
            <p:nvPr/>
          </p:nvSpPr>
          <p:spPr>
            <a:xfrm flipV="1">
              <a:off x="4448164" y="2955166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57DE940A-DBAD-5840-928A-E113EF807EEB}"/>
                </a:ext>
              </a:extLst>
            </p:cNvPr>
            <p:cNvSpPr/>
            <p:nvPr/>
          </p:nvSpPr>
          <p:spPr>
            <a:xfrm flipV="1">
              <a:off x="5003595" y="2884833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4D0560FD-DCA6-6046-9AD8-B71712CE6FA3}"/>
                </a:ext>
              </a:extLst>
            </p:cNvPr>
            <p:cNvSpPr/>
            <p:nvPr/>
          </p:nvSpPr>
          <p:spPr>
            <a:xfrm flipV="1">
              <a:off x="5223731" y="2867893"/>
              <a:ext cx="152605" cy="1469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Line 71">
            <a:extLst>
              <a:ext uri="{FF2B5EF4-FFF2-40B4-BE49-F238E27FC236}">
                <a16:creationId xmlns:a16="http://schemas.microsoft.com/office/drawing/2014/main" id="{1AC26ACB-0AAA-A841-A595-8B72D04CF1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6295" y="2957381"/>
            <a:ext cx="378711" cy="50885"/>
          </a:xfrm>
          <a:prstGeom prst="line">
            <a:avLst/>
          </a:prstGeom>
          <a:noFill/>
          <a:ln w="57150">
            <a:solidFill>
              <a:srgbClr val="F7964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5" name="Rectangle 8">
            <a:extLst>
              <a:ext uri="{FF2B5EF4-FFF2-40B4-BE49-F238E27FC236}">
                <a16:creationId xmlns:a16="http://schemas.microsoft.com/office/drawing/2014/main" id="{07135935-CCE0-3946-B05D-82B5D7848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6966" y="2150429"/>
            <a:ext cx="749196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bias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sp>
        <p:nvSpPr>
          <p:cNvPr id="136" name="Rectangle 8">
            <a:extLst>
              <a:ext uri="{FF2B5EF4-FFF2-40B4-BE49-F238E27FC236}">
                <a16:creationId xmlns:a16="http://schemas.microsoft.com/office/drawing/2014/main" id="{04335189-8604-0E46-B763-BB8195924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716" y="3164391"/>
            <a:ext cx="749196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chemeClr val="accent6"/>
                </a:solidFill>
                <a:latin typeface="Times New Roman"/>
                <a:ea typeface="PMingLiU" charset="0"/>
                <a:cs typeface="Times New Roman"/>
              </a:rPr>
              <a:t>bias</a:t>
            </a:r>
            <a:r>
              <a:rPr lang="en-US" altLang="zh-TW" dirty="0">
                <a:solidFill>
                  <a:schemeClr val="accent6"/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sp>
        <p:nvSpPr>
          <p:cNvPr id="137" name="Rectangle 8">
            <a:extLst>
              <a:ext uri="{FF2B5EF4-FFF2-40B4-BE49-F238E27FC236}">
                <a16:creationId xmlns:a16="http://schemas.microsoft.com/office/drawing/2014/main" id="{E3EB4C5E-C047-4B49-A23D-586F4638D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6117" y="2500352"/>
            <a:ext cx="749196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chemeClr val="accent6"/>
                </a:solidFill>
                <a:latin typeface="Times New Roman"/>
                <a:ea typeface="PMingLiU" charset="0"/>
                <a:cs typeface="Times New Roman"/>
              </a:rPr>
              <a:t>bias</a:t>
            </a:r>
            <a:r>
              <a:rPr lang="en-US" altLang="zh-TW" dirty="0">
                <a:solidFill>
                  <a:schemeClr val="accent6"/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sp>
        <p:nvSpPr>
          <p:cNvPr id="138" name="Rectangle 8">
            <a:extLst>
              <a:ext uri="{FF2B5EF4-FFF2-40B4-BE49-F238E27FC236}">
                <a16:creationId xmlns:a16="http://schemas.microsoft.com/office/drawing/2014/main" id="{722159DA-9FE8-F040-B615-47CF11EE2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747" y="3345166"/>
            <a:ext cx="749196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bias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sp>
        <p:nvSpPr>
          <p:cNvPr id="139" name="Line 50">
            <a:extLst>
              <a:ext uri="{FF2B5EF4-FFF2-40B4-BE49-F238E27FC236}">
                <a16:creationId xmlns:a16="http://schemas.microsoft.com/office/drawing/2014/main" id="{D0A3B4B9-14B7-CA40-BC47-76FFF26910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4477" y="3135265"/>
            <a:ext cx="766006" cy="6162"/>
          </a:xfrm>
          <a:prstGeom prst="line">
            <a:avLst/>
          </a:prstGeom>
          <a:noFill/>
          <a:ln w="19050" cap="sq">
            <a:solidFill>
              <a:schemeClr val="accent4">
                <a:lumMod val="60000"/>
                <a:lumOff val="40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Line 50">
            <a:extLst>
              <a:ext uri="{FF2B5EF4-FFF2-40B4-BE49-F238E27FC236}">
                <a16:creationId xmlns:a16="http://schemas.microsoft.com/office/drawing/2014/main" id="{E33A0E0C-F515-414F-884B-78EBC9799B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9700" y="2814820"/>
            <a:ext cx="1" cy="909730"/>
          </a:xfrm>
          <a:prstGeom prst="line">
            <a:avLst/>
          </a:prstGeom>
          <a:noFill/>
          <a:ln w="19050" cap="sq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AutoShape 65">
            <a:extLst>
              <a:ext uri="{FF2B5EF4-FFF2-40B4-BE49-F238E27FC236}">
                <a16:creationId xmlns:a16="http://schemas.microsoft.com/office/drawing/2014/main" id="{9CE75510-3557-9441-AD13-0B47E4DD2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0827" y="2255021"/>
            <a:ext cx="296335" cy="355600"/>
          </a:xfrm>
          <a:prstGeom prst="can">
            <a:avLst>
              <a:gd name="adj" fmla="val 35714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2" name="AutoShape 72">
            <a:extLst>
              <a:ext uri="{FF2B5EF4-FFF2-40B4-BE49-F238E27FC236}">
                <a16:creationId xmlns:a16="http://schemas.microsoft.com/office/drawing/2014/main" id="{33BF4A8A-0518-904A-AEDC-B89CD1091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695" y="2746146"/>
            <a:ext cx="262467" cy="342335"/>
          </a:xfrm>
          <a:prstGeom prst="can">
            <a:avLst>
              <a:gd name="adj" fmla="val 35714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B6901D3-FE5D-264B-A2A5-3389AE43BE2A}"/>
              </a:ext>
            </a:extLst>
          </p:cNvPr>
          <p:cNvSpPr txBox="1"/>
          <p:nvPr/>
        </p:nvSpPr>
        <p:spPr>
          <a:xfrm>
            <a:off x="8127634" y="2732501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</a:rPr>
              <a:t>@ </a:t>
            </a:r>
            <a:r>
              <a:rPr lang="en-US" i="1" dirty="0">
                <a:solidFill>
                  <a:srgbClr val="595959"/>
                </a:solidFill>
                <a:latin typeface="Times New Roman"/>
                <a:cs typeface="Times New Roman"/>
              </a:rPr>
              <a:t>age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EA0077D-4E1F-5C43-8A81-C427BAD880BE}"/>
              </a:ext>
            </a:extLst>
          </p:cNvPr>
          <p:cNvSpPr txBox="1"/>
          <p:nvPr/>
        </p:nvSpPr>
        <p:spPr>
          <a:xfrm>
            <a:off x="8344590" y="2241289"/>
            <a:ext cx="67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595959"/>
                </a:solidFill>
                <a:latin typeface="Times New Roman"/>
                <a:cs typeface="Times New Roman"/>
              </a:rPr>
              <a:t>fresh</a:t>
            </a:r>
            <a:endParaRPr lang="en-US" dirty="0">
              <a:solidFill>
                <a:srgbClr val="595959"/>
              </a:solidFill>
              <a:latin typeface="Times New Roman"/>
              <a:cs typeface="Times New Roman"/>
            </a:endParaRPr>
          </a:p>
        </p:txBody>
      </p:sp>
      <p:sp>
        <p:nvSpPr>
          <p:cNvPr id="145" name="AutoShape 72">
            <a:extLst>
              <a:ext uri="{FF2B5EF4-FFF2-40B4-BE49-F238E27FC236}">
                <a16:creationId xmlns:a16="http://schemas.microsoft.com/office/drawing/2014/main" id="{39C806CB-A116-8E48-B3C3-400243CCB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689" y="3482769"/>
            <a:ext cx="262467" cy="342335"/>
          </a:xfrm>
          <a:prstGeom prst="can">
            <a:avLst>
              <a:gd name="adj" fmla="val 35714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14F07E4-2A00-784D-BD32-CE2629DEE821}"/>
              </a:ext>
            </a:extLst>
          </p:cNvPr>
          <p:cNvSpPr txBox="1"/>
          <p:nvPr/>
        </p:nvSpPr>
        <p:spPr>
          <a:xfrm>
            <a:off x="8127628" y="3469124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</a:rPr>
              <a:t>@ </a:t>
            </a:r>
            <a:r>
              <a:rPr lang="en-US" i="1" dirty="0">
                <a:solidFill>
                  <a:srgbClr val="595959"/>
                </a:solidFill>
                <a:latin typeface="Times New Roman"/>
                <a:cs typeface="Times New Roman"/>
              </a:rPr>
              <a:t>age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</a:rPr>
              <a:t>-</a:t>
            </a:r>
            <a:r>
              <a:rPr lang="en-US" i="1" dirty="0">
                <a:solidFill>
                  <a:srgbClr val="595959"/>
                </a:solidFill>
                <a:latin typeface="Times New Roman"/>
                <a:cs typeface="Times New Roman"/>
              </a:rPr>
              <a:t>n</a:t>
            </a:r>
          </a:p>
        </p:txBody>
      </p:sp>
      <p:sp>
        <p:nvSpPr>
          <p:cNvPr id="148" name="Line 50">
            <a:extLst>
              <a:ext uri="{FF2B5EF4-FFF2-40B4-BE49-F238E27FC236}">
                <a16:creationId xmlns:a16="http://schemas.microsoft.com/office/drawing/2014/main" id="{33784AC9-2506-464D-A624-212901D2D6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44655" y="3160425"/>
            <a:ext cx="0" cy="348750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Rectangle 8">
            <a:extLst>
              <a:ext uri="{FF2B5EF4-FFF2-40B4-BE49-F238E27FC236}">
                <a16:creationId xmlns:a16="http://schemas.microsoft.com/office/drawing/2014/main" id="{ED0F69E3-4AC1-6945-991F-48A6A1D25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3527" y="3265223"/>
            <a:ext cx="749196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rgbClr val="00B050"/>
                </a:solidFill>
                <a:latin typeface="Times New Roman"/>
                <a:ea typeface="PMingLiU" charset="0"/>
                <a:cs typeface="Times New Roman"/>
              </a:rPr>
              <a:t>flesh</a:t>
            </a:r>
            <a:endParaRPr lang="en-US" altLang="zh-TW" dirty="0">
              <a:solidFill>
                <a:srgbClr val="00B050"/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190" name="Rectangle 8">
            <a:extLst>
              <a:ext uri="{FF2B5EF4-FFF2-40B4-BE49-F238E27FC236}">
                <a16:creationId xmlns:a16="http://schemas.microsoft.com/office/drawing/2014/main" id="{9DDC0EC2-EE27-1D43-AE70-2A71C85BB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2027" y="2928188"/>
            <a:ext cx="800952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age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sp>
        <p:nvSpPr>
          <p:cNvPr id="191" name="Rectangle 8">
            <a:extLst>
              <a:ext uri="{FF2B5EF4-FFF2-40B4-BE49-F238E27FC236}">
                <a16:creationId xmlns:a16="http://schemas.microsoft.com/office/drawing/2014/main" id="{39D1FEF8-245D-2F42-9C2E-6EE1DFB80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0747" y="2632725"/>
            <a:ext cx="800952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age</a:t>
            </a:r>
            <a:r>
              <a:rPr lang="en-US" altLang="zh-TW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sp>
        <p:nvSpPr>
          <p:cNvPr id="192" name="Rectangle 8">
            <a:extLst>
              <a:ext uri="{FF2B5EF4-FFF2-40B4-BE49-F238E27FC236}">
                <a16:creationId xmlns:a16="http://schemas.microsoft.com/office/drawing/2014/main" id="{8A98E462-9E90-014F-877E-6B9BA25DF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25" y="3928503"/>
            <a:ext cx="800952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age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sp>
        <p:nvSpPr>
          <p:cNvPr id="193" name="Rectangle 8">
            <a:extLst>
              <a:ext uri="{FF2B5EF4-FFF2-40B4-BE49-F238E27FC236}">
                <a16:creationId xmlns:a16="http://schemas.microsoft.com/office/drawing/2014/main" id="{EA69109D-117A-7B43-A00D-6B2731E53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3453" y="3907115"/>
            <a:ext cx="800952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age</a:t>
            </a:r>
            <a:r>
              <a:rPr lang="en-US" altLang="zh-TW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24FDB74-B675-8F45-B70C-AA9CED85E16A}"/>
              </a:ext>
            </a:extLst>
          </p:cNvPr>
          <p:cNvCxnSpPr>
            <a:cxnSpLocks/>
          </p:cNvCxnSpPr>
          <p:nvPr/>
        </p:nvCxnSpPr>
        <p:spPr>
          <a:xfrm flipV="1">
            <a:off x="3113763" y="3743065"/>
            <a:ext cx="110461" cy="1931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FB7CBF9D-7471-5744-8EF4-B3DEE4E1CA9C}"/>
              </a:ext>
            </a:extLst>
          </p:cNvPr>
          <p:cNvCxnSpPr>
            <a:cxnSpLocks/>
          </p:cNvCxnSpPr>
          <p:nvPr/>
        </p:nvCxnSpPr>
        <p:spPr>
          <a:xfrm flipV="1">
            <a:off x="3095905" y="3774053"/>
            <a:ext cx="674927" cy="1536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F5DF3AB5-7F5B-4D46-8392-74FECEACDB51}"/>
              </a:ext>
            </a:extLst>
          </p:cNvPr>
          <p:cNvCxnSpPr>
            <a:cxnSpLocks/>
          </p:cNvCxnSpPr>
          <p:nvPr/>
        </p:nvCxnSpPr>
        <p:spPr>
          <a:xfrm flipH="1" flipV="1">
            <a:off x="3502029" y="3763091"/>
            <a:ext cx="104675" cy="162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Line 50">
            <a:extLst>
              <a:ext uri="{FF2B5EF4-FFF2-40B4-BE49-F238E27FC236}">
                <a16:creationId xmlns:a16="http://schemas.microsoft.com/office/drawing/2014/main" id="{5376C0F3-2249-2C42-A118-A2381BF925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0223" y="2955458"/>
            <a:ext cx="766006" cy="6162"/>
          </a:xfrm>
          <a:prstGeom prst="line">
            <a:avLst/>
          </a:prstGeom>
          <a:noFill/>
          <a:ln w="19050" cap="sq">
            <a:solidFill>
              <a:schemeClr val="accent4">
                <a:lumMod val="60000"/>
                <a:lumOff val="40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7" name="Line 50">
            <a:extLst>
              <a:ext uri="{FF2B5EF4-FFF2-40B4-BE49-F238E27FC236}">
                <a16:creationId xmlns:a16="http://schemas.microsoft.com/office/drawing/2014/main" id="{3A05C418-837C-0C4C-8569-C562EE7891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49937" y="2995798"/>
            <a:ext cx="1" cy="700575"/>
          </a:xfrm>
          <a:prstGeom prst="line">
            <a:avLst/>
          </a:prstGeom>
          <a:noFill/>
          <a:ln w="19050" cap="sq">
            <a:solidFill>
              <a:schemeClr val="accent4">
                <a:lumMod val="60000"/>
                <a:lumOff val="40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" name="Line 50">
            <a:extLst>
              <a:ext uri="{FF2B5EF4-FFF2-40B4-BE49-F238E27FC236}">
                <a16:creationId xmlns:a16="http://schemas.microsoft.com/office/drawing/2014/main" id="{E993DD49-54D4-974D-8283-C40B441B8D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07430" y="2932633"/>
            <a:ext cx="0" cy="756308"/>
          </a:xfrm>
          <a:prstGeom prst="line">
            <a:avLst/>
          </a:prstGeom>
          <a:noFill/>
          <a:ln w="19050" cap="sq">
            <a:solidFill>
              <a:schemeClr val="accent4">
                <a:lumMod val="60000"/>
                <a:lumOff val="40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" name="Line 50">
            <a:extLst>
              <a:ext uri="{FF2B5EF4-FFF2-40B4-BE49-F238E27FC236}">
                <a16:creationId xmlns:a16="http://schemas.microsoft.com/office/drawing/2014/main" id="{9DE889E4-DDF2-9D49-B54B-32F9917B0D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41046" y="3223073"/>
            <a:ext cx="597323" cy="1405"/>
          </a:xfrm>
          <a:prstGeom prst="line">
            <a:avLst/>
          </a:prstGeom>
          <a:noFill/>
          <a:ln w="19050" cap="sq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" name="Line 50">
            <a:extLst>
              <a:ext uri="{FF2B5EF4-FFF2-40B4-BE49-F238E27FC236}">
                <a16:creationId xmlns:a16="http://schemas.microsoft.com/office/drawing/2014/main" id="{53E9E232-9178-D849-9993-0054C03950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9814" y="3259010"/>
            <a:ext cx="6474" cy="471248"/>
          </a:xfrm>
          <a:prstGeom prst="line">
            <a:avLst/>
          </a:prstGeom>
          <a:noFill/>
          <a:ln w="19050" cap="sq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1" name="Rectangle 8">
            <a:extLst>
              <a:ext uri="{FF2B5EF4-FFF2-40B4-BE49-F238E27FC236}">
                <a16:creationId xmlns:a16="http://schemas.microsoft.com/office/drawing/2014/main" id="{4AE74D22-7554-694E-B394-3B575DA19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8337" y="2521792"/>
            <a:ext cx="749196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rgbClr val="00B050"/>
                </a:solidFill>
                <a:latin typeface="Times New Roman"/>
                <a:ea typeface="PMingLiU" charset="0"/>
                <a:cs typeface="Times New Roman"/>
              </a:rPr>
              <a:t>flesh</a:t>
            </a:r>
            <a:endParaRPr lang="en-US" altLang="zh-TW" dirty="0">
              <a:solidFill>
                <a:srgbClr val="00B050"/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202" name="Rectangle 8">
            <a:extLst>
              <a:ext uri="{FF2B5EF4-FFF2-40B4-BE49-F238E27FC236}">
                <a16:creationId xmlns:a16="http://schemas.microsoft.com/office/drawing/2014/main" id="{23CE256F-0324-6841-8AFF-2182ADF74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829" y="2791348"/>
            <a:ext cx="800952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age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sp>
        <p:nvSpPr>
          <p:cNvPr id="203" name="Rectangle 8">
            <a:extLst>
              <a:ext uri="{FF2B5EF4-FFF2-40B4-BE49-F238E27FC236}">
                <a16:creationId xmlns:a16="http://schemas.microsoft.com/office/drawing/2014/main" id="{6E7A7B91-1B43-5F46-B66B-E44383B06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260" y="3091850"/>
            <a:ext cx="800952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age</a:t>
            </a:r>
            <a:r>
              <a:rPr lang="en-US" altLang="zh-TW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sp>
        <p:nvSpPr>
          <p:cNvPr id="227" name="Rectangle 8">
            <a:extLst>
              <a:ext uri="{FF2B5EF4-FFF2-40B4-BE49-F238E27FC236}">
                <a16:creationId xmlns:a16="http://schemas.microsoft.com/office/drawing/2014/main" id="{E7C55926-17E2-DB4E-B31E-3AE5B2779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019" y="3911479"/>
            <a:ext cx="800952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age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56D62B5F-2D86-F744-858F-710557F0E34F}"/>
              </a:ext>
            </a:extLst>
          </p:cNvPr>
          <p:cNvCxnSpPr>
            <a:cxnSpLocks/>
          </p:cNvCxnSpPr>
          <p:nvPr/>
        </p:nvCxnSpPr>
        <p:spPr>
          <a:xfrm flipV="1">
            <a:off x="5682357" y="3726041"/>
            <a:ext cx="110461" cy="1931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A93BA133-53D5-8C45-940A-0E54A2CCD515}"/>
              </a:ext>
            </a:extLst>
          </p:cNvPr>
          <p:cNvCxnSpPr>
            <a:cxnSpLocks/>
          </p:cNvCxnSpPr>
          <p:nvPr/>
        </p:nvCxnSpPr>
        <p:spPr>
          <a:xfrm flipV="1">
            <a:off x="5664499" y="3757029"/>
            <a:ext cx="674927" cy="1536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73B77E42-016F-D84E-BA63-49AC3C022ADD}"/>
              </a:ext>
            </a:extLst>
          </p:cNvPr>
          <p:cNvCxnSpPr>
            <a:cxnSpLocks/>
          </p:cNvCxnSpPr>
          <p:nvPr/>
        </p:nvCxnSpPr>
        <p:spPr>
          <a:xfrm flipH="1" flipV="1">
            <a:off x="6070623" y="3746067"/>
            <a:ext cx="104675" cy="162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Rectangle 8">
            <a:extLst>
              <a:ext uri="{FF2B5EF4-FFF2-40B4-BE49-F238E27FC236}">
                <a16:creationId xmlns:a16="http://schemas.microsoft.com/office/drawing/2014/main" id="{C9A97CF8-5D86-7D43-B90A-D3024C2E1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369" y="3891409"/>
            <a:ext cx="800952" cy="27699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age</a:t>
            </a:r>
            <a:r>
              <a:rPr lang="en-US" altLang="zh-TW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sp>
        <p:nvSpPr>
          <p:cNvPr id="232" name="TextBox 1">
            <a:extLst>
              <a:ext uri="{FF2B5EF4-FFF2-40B4-BE49-F238E27FC236}">
                <a16:creationId xmlns:a16="http://schemas.microsoft.com/office/drawing/2014/main" id="{5EDEBB3B-B708-7A44-A422-0930CBBB4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83" y="4377651"/>
            <a:ext cx="9247897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A parameter is used to keep track of the “age” of the device</a:t>
            </a:r>
          </a:p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The time required to reach different age at different bias condition is recorded</a:t>
            </a:r>
          </a:p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A set of parameters extract at different age at a constant bias is used for the aged simulation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761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00904" y="615603"/>
            <a:ext cx="786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Aging simulation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84" name="Rectangle 64">
            <a:extLst>
              <a:ext uri="{FF2B5EF4-FFF2-40B4-BE49-F238E27FC236}">
                <a16:creationId xmlns:a16="http://schemas.microsoft.com/office/drawing/2014/main" id="{F7290A85-EEEB-3447-8B70-4A8CA1E71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4872" y="2804317"/>
            <a:ext cx="2683937" cy="660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5" name="Text Box 66">
            <a:extLst>
              <a:ext uri="{FF2B5EF4-FFF2-40B4-BE49-F238E27FC236}">
                <a16:creationId xmlns:a16="http://schemas.microsoft.com/office/drawing/2014/main" id="{166E1586-5006-3B48-A477-02B5A481E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619" y="3155992"/>
            <a:ext cx="5926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400" i="1" dirty="0">
                <a:latin typeface="Times New Roman"/>
                <a:ea typeface="新細明體" charset="0"/>
                <a:cs typeface="Times New Roman"/>
              </a:rPr>
              <a:t>fresh</a:t>
            </a:r>
            <a:endParaRPr lang="en-US" altLang="zh-TW" sz="1400" i="1" baseline="-25000" dirty="0">
              <a:latin typeface="Times New Roman"/>
              <a:ea typeface="新細明體" charset="0"/>
              <a:cs typeface="Times New Roman"/>
            </a:endParaRPr>
          </a:p>
        </p:txBody>
      </p:sp>
      <p:sp>
        <p:nvSpPr>
          <p:cNvPr id="86" name="Text Box 68">
            <a:extLst>
              <a:ext uri="{FF2B5EF4-FFF2-40B4-BE49-F238E27FC236}">
                <a16:creationId xmlns:a16="http://schemas.microsoft.com/office/drawing/2014/main" id="{56B9EE9E-05F0-0F42-9F9F-34C912AC2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605" y="3142977"/>
            <a:ext cx="623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400" i="1" dirty="0">
                <a:latin typeface="Times New Roman"/>
                <a:ea typeface="新細明體" charset="0"/>
                <a:cs typeface="Times New Roman"/>
              </a:rPr>
              <a:t>age</a:t>
            </a:r>
            <a:r>
              <a:rPr lang="en-US" altLang="zh-TW" sz="1400" dirty="0">
                <a:latin typeface="Times New Roman"/>
                <a:ea typeface="新細明體" charset="0"/>
                <a:cs typeface="Times New Roman"/>
              </a:rPr>
              <a:t> 1</a:t>
            </a:r>
            <a:endParaRPr lang="en-US" altLang="zh-TW" sz="1400" i="1" baseline="-25000" dirty="0">
              <a:latin typeface="Times New Roman"/>
              <a:ea typeface="新細明體" charset="0"/>
              <a:cs typeface="Times New Roman"/>
            </a:endParaRPr>
          </a:p>
        </p:txBody>
      </p:sp>
      <p:sp>
        <p:nvSpPr>
          <p:cNvPr id="87" name="Text Box 70">
            <a:extLst>
              <a:ext uri="{FF2B5EF4-FFF2-40B4-BE49-F238E27FC236}">
                <a16:creationId xmlns:a16="http://schemas.microsoft.com/office/drawing/2014/main" id="{DFED3973-4544-5B42-8D2D-5DDE0A274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5521" y="3148473"/>
            <a:ext cx="623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400" i="1" dirty="0">
                <a:latin typeface="Times New Roman"/>
                <a:ea typeface="新細明體" charset="0"/>
                <a:cs typeface="Times New Roman"/>
              </a:rPr>
              <a:t>age</a:t>
            </a:r>
            <a:r>
              <a:rPr lang="en-US" altLang="zh-TW" sz="1400" dirty="0">
                <a:latin typeface="Times New Roman"/>
                <a:ea typeface="新細明體" charset="0"/>
                <a:cs typeface="Times New Roman"/>
              </a:rPr>
              <a:t> 2</a:t>
            </a:r>
            <a:endParaRPr lang="en-US" altLang="zh-TW" sz="1400" i="1" baseline="-25000" dirty="0">
              <a:latin typeface="Times New Roman"/>
              <a:ea typeface="新細明體" charset="0"/>
              <a:cs typeface="Times New Roman"/>
            </a:endParaRPr>
          </a:p>
        </p:txBody>
      </p:sp>
      <p:sp>
        <p:nvSpPr>
          <p:cNvPr id="88" name="Text Box 73">
            <a:extLst>
              <a:ext uri="{FF2B5EF4-FFF2-40B4-BE49-F238E27FC236}">
                <a16:creationId xmlns:a16="http://schemas.microsoft.com/office/drawing/2014/main" id="{E313A7DC-A92B-E741-8C16-7E159FC58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675" y="3130533"/>
            <a:ext cx="6383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400" i="1" dirty="0">
                <a:latin typeface="Times New Roman"/>
                <a:ea typeface="新細明體" charset="0"/>
                <a:cs typeface="Times New Roman"/>
              </a:rPr>
              <a:t>age-n</a:t>
            </a:r>
            <a:endParaRPr lang="en-US" altLang="zh-TW" sz="1400" i="1" baseline="-25000" dirty="0">
              <a:latin typeface="Times New Roman"/>
              <a:ea typeface="新細明體" charset="0"/>
              <a:cs typeface="Times New Roman"/>
            </a:endParaRPr>
          </a:p>
        </p:txBody>
      </p:sp>
      <p:sp>
        <p:nvSpPr>
          <p:cNvPr id="89" name="Text Box 74">
            <a:extLst>
              <a:ext uri="{FF2B5EF4-FFF2-40B4-BE49-F238E27FC236}">
                <a16:creationId xmlns:a16="http://schemas.microsoft.com/office/drawing/2014/main" id="{C5BE2EEB-BC86-7F44-91D9-ACBA7C800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00" y="1458911"/>
            <a:ext cx="1446213" cy="36988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800">
                <a:latin typeface="Arial" charset="0"/>
                <a:ea typeface="新細明體" charset="0"/>
                <a:cs typeface="新細明體" charset="0"/>
              </a:rPr>
              <a:t>Input Deck</a:t>
            </a:r>
          </a:p>
        </p:txBody>
      </p:sp>
      <p:sp>
        <p:nvSpPr>
          <p:cNvPr id="90" name="Text Box 75">
            <a:extLst>
              <a:ext uri="{FF2B5EF4-FFF2-40B4-BE49-F238E27FC236}">
                <a16:creationId xmlns:a16="http://schemas.microsoft.com/office/drawing/2014/main" id="{A946BDF8-2867-584B-BA8B-743B1534C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00" y="2525711"/>
            <a:ext cx="1446213" cy="923925"/>
          </a:xfrm>
          <a:prstGeom prst="rect">
            <a:avLst/>
          </a:prstGeom>
          <a:solidFill>
            <a:srgbClr val="D9D9D9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800" dirty="0">
                <a:latin typeface="Arial" charset="0"/>
                <a:ea typeface="新細明體" charset="0"/>
                <a:cs typeface="新細明體" charset="0"/>
              </a:rPr>
              <a:t>fresh model parameter file</a:t>
            </a:r>
          </a:p>
        </p:txBody>
      </p:sp>
      <p:sp>
        <p:nvSpPr>
          <p:cNvPr id="91" name="Line 80">
            <a:extLst>
              <a:ext uri="{FF2B5EF4-FFF2-40B4-BE49-F238E27FC236}">
                <a16:creationId xmlns:a16="http://schemas.microsoft.com/office/drawing/2014/main" id="{DD0A324E-0EEB-CD4A-B7C8-EEC52AD15F6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6200" y="1687511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" name="Text Box 82">
            <a:extLst>
              <a:ext uri="{FF2B5EF4-FFF2-40B4-BE49-F238E27FC236}">
                <a16:creationId xmlns:a16="http://schemas.microsoft.com/office/drawing/2014/main" id="{D5818336-6FE7-5542-A20B-433D8F81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392" y="1458911"/>
            <a:ext cx="553668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1800" dirty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   SPICE Circuit Simulation      </a:t>
            </a:r>
          </a:p>
        </p:txBody>
      </p:sp>
      <p:sp>
        <p:nvSpPr>
          <p:cNvPr id="93" name="Freeform 83">
            <a:extLst>
              <a:ext uri="{FF2B5EF4-FFF2-40B4-BE49-F238E27FC236}">
                <a16:creationId xmlns:a16="http://schemas.microsoft.com/office/drawing/2014/main" id="{1CF7820C-502F-9442-829B-DB5974C13FB0}"/>
              </a:ext>
            </a:extLst>
          </p:cNvPr>
          <p:cNvSpPr>
            <a:spLocks/>
          </p:cNvSpPr>
          <p:nvPr/>
        </p:nvSpPr>
        <p:spPr bwMode="auto">
          <a:xfrm>
            <a:off x="2210187" y="1687510"/>
            <a:ext cx="303213" cy="595313"/>
          </a:xfrm>
          <a:custGeom>
            <a:avLst/>
            <a:gdLst>
              <a:gd name="T0" fmla="*/ 0 w 287"/>
              <a:gd name="T1" fmla="*/ 381 h 381"/>
              <a:gd name="T2" fmla="*/ 0 w 287"/>
              <a:gd name="T3" fmla="*/ 0 h 381"/>
              <a:gd name="T4" fmla="*/ 287 w 287"/>
              <a:gd name="T5" fmla="*/ 2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7" h="381">
                <a:moveTo>
                  <a:pt x="0" y="381"/>
                </a:moveTo>
                <a:lnTo>
                  <a:pt x="0" y="0"/>
                </a:lnTo>
                <a:lnTo>
                  <a:pt x="287" y="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4" name="Text Box 84">
            <a:extLst>
              <a:ext uri="{FF2B5EF4-FFF2-40B4-BE49-F238E27FC236}">
                <a16:creationId xmlns:a16="http://schemas.microsoft.com/office/drawing/2014/main" id="{BF174166-075E-524A-A749-A645C2719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3608" y="2804317"/>
            <a:ext cx="1770033" cy="646331"/>
          </a:xfrm>
          <a:prstGeom prst="rect">
            <a:avLst/>
          </a:prstGeom>
          <a:solidFill>
            <a:srgbClr val="FFCC99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800" dirty="0">
                <a:latin typeface="Arial" charset="0"/>
                <a:ea typeface="新細明體" charset="0"/>
                <a:cs typeface="新細明體" charset="0"/>
              </a:rPr>
              <a:t>Post-processor and projection</a:t>
            </a:r>
          </a:p>
        </p:txBody>
      </p:sp>
      <p:sp>
        <p:nvSpPr>
          <p:cNvPr id="95" name="Line 85">
            <a:extLst>
              <a:ext uri="{FF2B5EF4-FFF2-40B4-BE49-F238E27FC236}">
                <a16:creationId xmlns:a16="http://schemas.microsoft.com/office/drawing/2014/main" id="{0A9209E9-3C2D-6B4B-B3F1-82521F936A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9005" y="1828242"/>
            <a:ext cx="0" cy="100458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6" name="Oval 86">
            <a:extLst>
              <a:ext uri="{FF2B5EF4-FFF2-40B4-BE49-F238E27FC236}">
                <a16:creationId xmlns:a16="http://schemas.microsoft.com/office/drawing/2014/main" id="{910228F5-E205-5040-9935-9AC8B4A31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0290" y="1511828"/>
            <a:ext cx="1143000" cy="533400"/>
          </a:xfrm>
          <a:prstGeom prst="ellipse">
            <a:avLst/>
          </a:prstGeom>
          <a:solidFill>
            <a:schemeClr val="accent6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7" name="Text Box 87">
            <a:extLst>
              <a:ext uri="{FF2B5EF4-FFF2-40B4-BE49-F238E27FC236}">
                <a16:creationId xmlns:a16="http://schemas.microsoft.com/office/drawing/2014/main" id="{6D908A74-D33C-7D4F-856D-116CB9A30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2473" y="1546224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800" dirty="0">
                <a:latin typeface="Arial" charset="0"/>
                <a:ea typeface="新細明體" charset="0"/>
                <a:cs typeface="新細明體" charset="0"/>
              </a:rPr>
              <a:t>Output</a:t>
            </a:r>
          </a:p>
        </p:txBody>
      </p:sp>
      <p:sp>
        <p:nvSpPr>
          <p:cNvPr id="98" name="Line 88">
            <a:extLst>
              <a:ext uri="{FF2B5EF4-FFF2-40B4-BE49-F238E27FC236}">
                <a16:creationId xmlns:a16="http://schemas.microsoft.com/office/drawing/2014/main" id="{9A0D7B65-62C2-004C-8D44-5EE13ECBFB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30535" y="3100650"/>
            <a:ext cx="4143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9" name="Line 91">
            <a:extLst>
              <a:ext uri="{FF2B5EF4-FFF2-40B4-BE49-F238E27FC236}">
                <a16:creationId xmlns:a16="http://schemas.microsoft.com/office/drawing/2014/main" id="{34BBB322-8FAA-284B-B845-983CF266CE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59073" y="1774824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" name="Line 80">
            <a:extLst>
              <a:ext uri="{FF2B5EF4-FFF2-40B4-BE49-F238E27FC236}">
                <a16:creationId xmlns:a16="http://schemas.microsoft.com/office/drawing/2014/main" id="{A34CD09E-5F90-BC40-9F55-7449E9CA7C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6200" y="3059111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" name="Line 80">
            <a:extLst>
              <a:ext uri="{FF2B5EF4-FFF2-40B4-BE49-F238E27FC236}">
                <a16:creationId xmlns:a16="http://schemas.microsoft.com/office/drawing/2014/main" id="{C801914C-7F7B-5240-9730-5E808FECEE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8599" y="1951829"/>
            <a:ext cx="0" cy="110728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" name="Text Box 75">
            <a:extLst>
              <a:ext uri="{FF2B5EF4-FFF2-40B4-BE49-F238E27FC236}">
                <a16:creationId xmlns:a16="http://schemas.microsoft.com/office/drawing/2014/main" id="{2B584F18-183B-9342-A205-2696E9471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392" y="2832826"/>
            <a:ext cx="160814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800" dirty="0">
                <a:latin typeface="Arial" charset="0"/>
                <a:ea typeface="新細明體" charset="0"/>
                <a:cs typeface="新細明體" charset="0"/>
              </a:rPr>
              <a:t>aged model parameter file</a:t>
            </a:r>
          </a:p>
        </p:txBody>
      </p:sp>
      <p:sp>
        <p:nvSpPr>
          <p:cNvPr id="103" name="Line 88">
            <a:extLst>
              <a:ext uri="{FF2B5EF4-FFF2-40B4-BE49-F238E27FC236}">
                <a16:creationId xmlns:a16="http://schemas.microsoft.com/office/drawing/2014/main" id="{06E815B4-017B-C34F-9A38-9D0136037E4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28809" y="310065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4" name="Line 78">
            <a:extLst>
              <a:ext uri="{FF2B5EF4-FFF2-40B4-BE49-F238E27FC236}">
                <a16:creationId xmlns:a16="http://schemas.microsoft.com/office/drawing/2014/main" id="{6F33143C-4A62-714F-87FD-05052545BD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19410" y="1774823"/>
            <a:ext cx="0" cy="103425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5" name="Freeform 1">
            <a:extLst>
              <a:ext uri="{FF2B5EF4-FFF2-40B4-BE49-F238E27FC236}">
                <a16:creationId xmlns:a16="http://schemas.microsoft.com/office/drawing/2014/main" id="{FFBD3E41-9F2D-E647-81C1-48402569AE5B}"/>
              </a:ext>
            </a:extLst>
          </p:cNvPr>
          <p:cNvSpPr>
            <a:spLocks/>
          </p:cNvSpPr>
          <p:nvPr/>
        </p:nvSpPr>
        <p:spPr bwMode="auto">
          <a:xfrm>
            <a:off x="3782876" y="1988342"/>
            <a:ext cx="3996796" cy="694267"/>
          </a:xfrm>
          <a:custGeom>
            <a:avLst/>
            <a:gdLst>
              <a:gd name="T0" fmla="*/ 495163 w 2321355"/>
              <a:gd name="T1" fmla="*/ 50435 h 917726"/>
              <a:gd name="T2" fmla="*/ 1753704 w 2321355"/>
              <a:gd name="T3" fmla="*/ 9167 h 917726"/>
              <a:gd name="T4" fmla="*/ 2290131 w 2321355"/>
              <a:gd name="T5" fmla="*/ 277382 h 917726"/>
              <a:gd name="T6" fmla="*/ 2176658 w 2321355"/>
              <a:gd name="T7" fmla="*/ 793179 h 917726"/>
              <a:gd name="T8" fmla="*/ 1537069 w 2321355"/>
              <a:gd name="T9" fmla="*/ 916971 h 917726"/>
              <a:gd name="T10" fmla="*/ 577690 w 2321355"/>
              <a:gd name="T11" fmla="*/ 875709 h 917726"/>
              <a:gd name="T12" fmla="*/ 0 w 2321355"/>
              <a:gd name="T13" fmla="*/ 359912 h 9177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connsiteX0" fmla="*/ 495623 w 2321355"/>
              <a:gd name="connsiteY0" fmla="*/ 50475 h 917726"/>
              <a:gd name="connsiteX1" fmla="*/ 1755329 w 2321355"/>
              <a:gd name="connsiteY1" fmla="*/ 9177 h 917726"/>
              <a:gd name="connsiteX2" fmla="*/ 2292253 w 2321355"/>
              <a:gd name="connsiteY2" fmla="*/ 277612 h 917726"/>
              <a:gd name="connsiteX3" fmla="*/ 2178674 w 2321355"/>
              <a:gd name="connsiteY3" fmla="*/ 793834 h 917726"/>
              <a:gd name="connsiteX4" fmla="*/ 1538494 w 2321355"/>
              <a:gd name="connsiteY4" fmla="*/ 917726 h 917726"/>
              <a:gd name="connsiteX5" fmla="*/ 578225 w 2321355"/>
              <a:gd name="connsiteY5" fmla="*/ 876429 h 917726"/>
              <a:gd name="connsiteX6" fmla="*/ 168038 w 2321355"/>
              <a:gd name="connsiteY6" fmla="*/ 841131 h 917726"/>
              <a:gd name="connsiteX7" fmla="*/ 0 w 2321355"/>
              <a:gd name="connsiteY7" fmla="*/ 360207 h 917726"/>
              <a:gd name="connsiteX0" fmla="*/ 748727 w 2574459"/>
              <a:gd name="connsiteY0" fmla="*/ 50475 h 917726"/>
              <a:gd name="connsiteX1" fmla="*/ 2008433 w 2574459"/>
              <a:gd name="connsiteY1" fmla="*/ 9177 h 917726"/>
              <a:gd name="connsiteX2" fmla="*/ 2545357 w 2574459"/>
              <a:gd name="connsiteY2" fmla="*/ 277612 h 917726"/>
              <a:gd name="connsiteX3" fmla="*/ 2431778 w 2574459"/>
              <a:gd name="connsiteY3" fmla="*/ 793834 h 917726"/>
              <a:gd name="connsiteX4" fmla="*/ 1791598 w 2574459"/>
              <a:gd name="connsiteY4" fmla="*/ 917726 h 917726"/>
              <a:gd name="connsiteX5" fmla="*/ 831329 w 2574459"/>
              <a:gd name="connsiteY5" fmla="*/ 876429 h 917726"/>
              <a:gd name="connsiteX6" fmla="*/ 421142 w 2574459"/>
              <a:gd name="connsiteY6" fmla="*/ 841131 h 917726"/>
              <a:gd name="connsiteX7" fmla="*/ 0 w 2574459"/>
              <a:gd name="connsiteY7" fmla="*/ 192330 h 917726"/>
              <a:gd name="connsiteX0" fmla="*/ 748727 w 2574459"/>
              <a:gd name="connsiteY0" fmla="*/ 50475 h 917726"/>
              <a:gd name="connsiteX1" fmla="*/ 2008433 w 2574459"/>
              <a:gd name="connsiteY1" fmla="*/ 9177 h 917726"/>
              <a:gd name="connsiteX2" fmla="*/ 2545357 w 2574459"/>
              <a:gd name="connsiteY2" fmla="*/ 277612 h 917726"/>
              <a:gd name="connsiteX3" fmla="*/ 2431778 w 2574459"/>
              <a:gd name="connsiteY3" fmla="*/ 793834 h 917726"/>
              <a:gd name="connsiteX4" fmla="*/ 1791598 w 2574459"/>
              <a:gd name="connsiteY4" fmla="*/ 917726 h 917726"/>
              <a:gd name="connsiteX5" fmla="*/ 831329 w 2574459"/>
              <a:gd name="connsiteY5" fmla="*/ 876429 h 917726"/>
              <a:gd name="connsiteX6" fmla="*/ 345750 w 2574459"/>
              <a:gd name="connsiteY6" fmla="*/ 695637 h 917726"/>
              <a:gd name="connsiteX7" fmla="*/ 0 w 2574459"/>
              <a:gd name="connsiteY7" fmla="*/ 192330 h 917726"/>
              <a:gd name="connsiteX0" fmla="*/ 748727 w 2574459"/>
              <a:gd name="connsiteY0" fmla="*/ 50475 h 917726"/>
              <a:gd name="connsiteX1" fmla="*/ 2008433 w 2574459"/>
              <a:gd name="connsiteY1" fmla="*/ 9177 h 917726"/>
              <a:gd name="connsiteX2" fmla="*/ 2545357 w 2574459"/>
              <a:gd name="connsiteY2" fmla="*/ 277612 h 917726"/>
              <a:gd name="connsiteX3" fmla="*/ 2431778 w 2574459"/>
              <a:gd name="connsiteY3" fmla="*/ 793834 h 917726"/>
              <a:gd name="connsiteX4" fmla="*/ 1791598 w 2574459"/>
              <a:gd name="connsiteY4" fmla="*/ 917726 h 917726"/>
              <a:gd name="connsiteX5" fmla="*/ 831329 w 2574459"/>
              <a:gd name="connsiteY5" fmla="*/ 876429 h 917726"/>
              <a:gd name="connsiteX6" fmla="*/ 345750 w 2574459"/>
              <a:gd name="connsiteY6" fmla="*/ 695637 h 917726"/>
              <a:gd name="connsiteX7" fmla="*/ 0 w 2574459"/>
              <a:gd name="connsiteY7" fmla="*/ 192330 h 917726"/>
              <a:gd name="connsiteX0" fmla="*/ 748727 w 2574459"/>
              <a:gd name="connsiteY0" fmla="*/ 50475 h 917726"/>
              <a:gd name="connsiteX1" fmla="*/ 2008433 w 2574459"/>
              <a:gd name="connsiteY1" fmla="*/ 9177 h 917726"/>
              <a:gd name="connsiteX2" fmla="*/ 2545357 w 2574459"/>
              <a:gd name="connsiteY2" fmla="*/ 277612 h 917726"/>
              <a:gd name="connsiteX3" fmla="*/ 2431778 w 2574459"/>
              <a:gd name="connsiteY3" fmla="*/ 793834 h 917726"/>
              <a:gd name="connsiteX4" fmla="*/ 1791598 w 2574459"/>
              <a:gd name="connsiteY4" fmla="*/ 917726 h 917726"/>
              <a:gd name="connsiteX5" fmla="*/ 831329 w 2574459"/>
              <a:gd name="connsiteY5" fmla="*/ 876429 h 917726"/>
              <a:gd name="connsiteX6" fmla="*/ 345750 w 2574459"/>
              <a:gd name="connsiteY6" fmla="*/ 695637 h 917726"/>
              <a:gd name="connsiteX7" fmla="*/ 0 w 2574459"/>
              <a:gd name="connsiteY7" fmla="*/ 192330 h 917726"/>
              <a:gd name="connsiteX0" fmla="*/ 748727 w 2574459"/>
              <a:gd name="connsiteY0" fmla="*/ 50475 h 917726"/>
              <a:gd name="connsiteX1" fmla="*/ 2008433 w 2574459"/>
              <a:gd name="connsiteY1" fmla="*/ 9177 h 917726"/>
              <a:gd name="connsiteX2" fmla="*/ 2545357 w 2574459"/>
              <a:gd name="connsiteY2" fmla="*/ 277612 h 917726"/>
              <a:gd name="connsiteX3" fmla="*/ 2431778 w 2574459"/>
              <a:gd name="connsiteY3" fmla="*/ 793834 h 917726"/>
              <a:gd name="connsiteX4" fmla="*/ 1791598 w 2574459"/>
              <a:gd name="connsiteY4" fmla="*/ 917726 h 917726"/>
              <a:gd name="connsiteX5" fmla="*/ 831329 w 2574459"/>
              <a:gd name="connsiteY5" fmla="*/ 876429 h 917726"/>
              <a:gd name="connsiteX6" fmla="*/ 281127 w 2574459"/>
              <a:gd name="connsiteY6" fmla="*/ 718020 h 917726"/>
              <a:gd name="connsiteX7" fmla="*/ 0 w 2574459"/>
              <a:gd name="connsiteY7" fmla="*/ 192330 h 917726"/>
              <a:gd name="connsiteX0" fmla="*/ 716416 w 2542148"/>
              <a:gd name="connsiteY0" fmla="*/ 50475 h 917726"/>
              <a:gd name="connsiteX1" fmla="*/ 1976122 w 2542148"/>
              <a:gd name="connsiteY1" fmla="*/ 9177 h 917726"/>
              <a:gd name="connsiteX2" fmla="*/ 2513046 w 2542148"/>
              <a:gd name="connsiteY2" fmla="*/ 277612 h 917726"/>
              <a:gd name="connsiteX3" fmla="*/ 2399467 w 2542148"/>
              <a:gd name="connsiteY3" fmla="*/ 793834 h 917726"/>
              <a:gd name="connsiteX4" fmla="*/ 1759287 w 2542148"/>
              <a:gd name="connsiteY4" fmla="*/ 917726 h 917726"/>
              <a:gd name="connsiteX5" fmla="*/ 799018 w 2542148"/>
              <a:gd name="connsiteY5" fmla="*/ 876429 h 917726"/>
              <a:gd name="connsiteX6" fmla="*/ 248816 w 2542148"/>
              <a:gd name="connsiteY6" fmla="*/ 718020 h 917726"/>
              <a:gd name="connsiteX7" fmla="*/ 0 w 2542148"/>
              <a:gd name="connsiteY7" fmla="*/ 102796 h 917726"/>
              <a:gd name="connsiteX0" fmla="*/ 716416 w 2542148"/>
              <a:gd name="connsiteY0" fmla="*/ 50475 h 917726"/>
              <a:gd name="connsiteX1" fmla="*/ 1976122 w 2542148"/>
              <a:gd name="connsiteY1" fmla="*/ 9177 h 917726"/>
              <a:gd name="connsiteX2" fmla="*/ 2513046 w 2542148"/>
              <a:gd name="connsiteY2" fmla="*/ 277612 h 917726"/>
              <a:gd name="connsiteX3" fmla="*/ 2399467 w 2542148"/>
              <a:gd name="connsiteY3" fmla="*/ 793834 h 917726"/>
              <a:gd name="connsiteX4" fmla="*/ 1759287 w 2542148"/>
              <a:gd name="connsiteY4" fmla="*/ 917726 h 917726"/>
              <a:gd name="connsiteX5" fmla="*/ 799018 w 2542148"/>
              <a:gd name="connsiteY5" fmla="*/ 876429 h 917726"/>
              <a:gd name="connsiteX6" fmla="*/ 248816 w 2542148"/>
              <a:gd name="connsiteY6" fmla="*/ 718020 h 917726"/>
              <a:gd name="connsiteX7" fmla="*/ 0 w 2542148"/>
              <a:gd name="connsiteY7" fmla="*/ 102796 h 91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2148" h="917726">
                <a:moveTo>
                  <a:pt x="716416" y="50475"/>
                </a:moveTo>
                <a:cubicBezTo>
                  <a:pt x="1194829" y="-4588"/>
                  <a:pt x="1497709" y="-8030"/>
                  <a:pt x="1976122" y="9177"/>
                </a:cubicBezTo>
                <a:cubicBezTo>
                  <a:pt x="2265236" y="57357"/>
                  <a:pt x="2389140" y="188134"/>
                  <a:pt x="2513046" y="277612"/>
                </a:cubicBezTo>
                <a:cubicBezTo>
                  <a:pt x="2557791" y="466893"/>
                  <a:pt x="2571557" y="635526"/>
                  <a:pt x="2399467" y="793834"/>
                </a:cubicBezTo>
                <a:cubicBezTo>
                  <a:pt x="2165423" y="907402"/>
                  <a:pt x="1972680" y="876429"/>
                  <a:pt x="1759287" y="917726"/>
                </a:cubicBezTo>
                <a:lnTo>
                  <a:pt x="799018" y="876429"/>
                </a:lnTo>
                <a:cubicBezTo>
                  <a:pt x="581379" y="845010"/>
                  <a:pt x="393654" y="871208"/>
                  <a:pt x="248816" y="718020"/>
                </a:cubicBezTo>
                <a:cubicBezTo>
                  <a:pt x="152445" y="631983"/>
                  <a:pt x="38777" y="287406"/>
                  <a:pt x="0" y="102796"/>
                </a:cubicBezTo>
              </a:path>
            </a:pathLst>
          </a:custGeom>
          <a:noFill/>
          <a:ln w="28575" cmpd="sng">
            <a:solidFill>
              <a:schemeClr val="bg1">
                <a:lumMod val="65000"/>
              </a:schemeClr>
            </a:solidFill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Text Box 87">
            <a:extLst>
              <a:ext uri="{FF2B5EF4-FFF2-40B4-BE49-F238E27FC236}">
                <a16:creationId xmlns:a16="http://schemas.microsoft.com/office/drawing/2014/main" id="{6B43418C-2A7A-E840-949D-7C8368D79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1076" y="2282823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800" dirty="0">
                <a:solidFill>
                  <a:srgbClr val="595959"/>
                </a:solidFill>
                <a:latin typeface="Arial" charset="0"/>
                <a:ea typeface="新細明體" charset="0"/>
                <a:cs typeface="新細明體" charset="0"/>
              </a:rPr>
              <a:t>Loop</a:t>
            </a:r>
          </a:p>
        </p:txBody>
      </p:sp>
      <p:sp>
        <p:nvSpPr>
          <p:cNvPr id="107" name="AutoShape 65">
            <a:extLst>
              <a:ext uri="{FF2B5EF4-FFF2-40B4-BE49-F238E27FC236}">
                <a16:creationId xmlns:a16="http://schemas.microsoft.com/office/drawing/2014/main" id="{76CED4A4-4539-B44F-8FE9-3A8D01752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3719" y="2893881"/>
            <a:ext cx="273514" cy="308365"/>
          </a:xfrm>
          <a:prstGeom prst="can">
            <a:avLst>
              <a:gd name="adj" fmla="val 35714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8" name="AutoShape 67">
            <a:extLst>
              <a:ext uri="{FF2B5EF4-FFF2-40B4-BE49-F238E27FC236}">
                <a16:creationId xmlns:a16="http://schemas.microsoft.com/office/drawing/2014/main" id="{0E4A9815-8F9A-854E-A8B1-66552AE6F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965" y="2893877"/>
            <a:ext cx="257405" cy="308365"/>
          </a:xfrm>
          <a:prstGeom prst="can">
            <a:avLst>
              <a:gd name="adj" fmla="val 35714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9" name="Line 71">
            <a:extLst>
              <a:ext uri="{FF2B5EF4-FFF2-40B4-BE49-F238E27FC236}">
                <a16:creationId xmlns:a16="http://schemas.microsoft.com/office/drawing/2014/main" id="{7E45DAAB-56D7-7B43-900D-C36E8044C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3524" y="3048064"/>
            <a:ext cx="378711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0" name="AutoShape 67">
            <a:extLst>
              <a:ext uri="{FF2B5EF4-FFF2-40B4-BE49-F238E27FC236}">
                <a16:creationId xmlns:a16="http://schemas.microsoft.com/office/drawing/2014/main" id="{537B75DE-BD86-134D-A424-97435FD4F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1226" y="2893881"/>
            <a:ext cx="257405" cy="308365"/>
          </a:xfrm>
          <a:prstGeom prst="can">
            <a:avLst>
              <a:gd name="adj" fmla="val 35714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1" name="AutoShape 67">
            <a:extLst>
              <a:ext uri="{FF2B5EF4-FFF2-40B4-BE49-F238E27FC236}">
                <a16:creationId xmlns:a16="http://schemas.microsoft.com/office/drawing/2014/main" id="{329382CC-C212-2346-9D14-491028B9E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474" y="2893881"/>
            <a:ext cx="257405" cy="308365"/>
          </a:xfrm>
          <a:prstGeom prst="can">
            <a:avLst>
              <a:gd name="adj" fmla="val 35714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" name="TextBox 1">
            <a:extLst>
              <a:ext uri="{FF2B5EF4-FFF2-40B4-BE49-F238E27FC236}">
                <a16:creationId xmlns:a16="http://schemas.microsoft.com/office/drawing/2014/main" id="{3D805D30-E6C0-B54A-8B9A-49D458369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26" y="3771647"/>
            <a:ext cx="9247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A post-processor is needed to convert the wave form at individual terminal to accumulated degradation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 </a:t>
            </a:r>
          </a:p>
        </p:txBody>
      </p:sp>
      <p:sp>
        <p:nvSpPr>
          <p:cNvPr id="113" name="Line 21">
            <a:extLst>
              <a:ext uri="{FF2B5EF4-FFF2-40B4-BE49-F238E27FC236}">
                <a16:creationId xmlns:a16="http://schemas.microsoft.com/office/drawing/2014/main" id="{96C07090-39FE-0943-AF8F-0D5770B554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09092" y="4856861"/>
            <a:ext cx="0" cy="140438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4" name="Line 21">
            <a:extLst>
              <a:ext uri="{FF2B5EF4-FFF2-40B4-BE49-F238E27FC236}">
                <a16:creationId xmlns:a16="http://schemas.microsoft.com/office/drawing/2014/main" id="{BD20AD0F-3A26-AC47-8013-148A6C8204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09091" y="6261242"/>
            <a:ext cx="2670241" cy="3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5" name="Rectangle 8">
            <a:extLst>
              <a:ext uri="{FF2B5EF4-FFF2-40B4-BE49-F238E27FC236}">
                <a16:creationId xmlns:a16="http://schemas.microsoft.com/office/drawing/2014/main" id="{AE508D16-35C7-C54A-AA62-708F25F84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403" y="4699411"/>
            <a:ext cx="41005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n</a:t>
            </a:r>
            <a:endParaRPr lang="en-US" altLang="zh-TW" sz="2000" i="1" baseline="-25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116" name="Rectangle 8">
            <a:extLst>
              <a:ext uri="{FF2B5EF4-FFF2-40B4-BE49-F238E27FC236}">
                <a16:creationId xmlns:a16="http://schemas.microsoft.com/office/drawing/2014/main" id="{DBAA1F54-69B6-9E45-90A4-4FEA52945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332" y="6054707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430C5E0-30EE-C24B-B1C5-6178F81954B7}"/>
              </a:ext>
            </a:extLst>
          </p:cNvPr>
          <p:cNvGrpSpPr/>
          <p:nvPr/>
        </p:nvGrpSpPr>
        <p:grpSpPr>
          <a:xfrm>
            <a:off x="1339456" y="5118245"/>
            <a:ext cx="1173944" cy="1143000"/>
            <a:chOff x="1339456" y="5118245"/>
            <a:chExt cx="2209800" cy="1143000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9C40236-168F-D048-9FCE-20CEA83023C0}"/>
                </a:ext>
              </a:extLst>
            </p:cNvPr>
            <p:cNvCxnSpPr/>
            <p:nvPr/>
          </p:nvCxnSpPr>
          <p:spPr>
            <a:xfrm flipV="1">
              <a:off x="1339456" y="5118245"/>
              <a:ext cx="381000" cy="114300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690C651-B193-6A4B-870E-86BF6C64CAF6}"/>
                </a:ext>
              </a:extLst>
            </p:cNvPr>
            <p:cNvCxnSpPr/>
            <p:nvPr/>
          </p:nvCxnSpPr>
          <p:spPr>
            <a:xfrm>
              <a:off x="1720456" y="5118245"/>
              <a:ext cx="762000" cy="0"/>
            </a:xfrm>
            <a:prstGeom prst="line">
              <a:avLst/>
            </a:prstGeom>
            <a:ln w="38100">
              <a:solidFill>
                <a:srgbClr val="F79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93CBA30-6ADE-3746-8983-FE95E3FF385B}"/>
                </a:ext>
              </a:extLst>
            </p:cNvPr>
            <p:cNvCxnSpPr/>
            <p:nvPr/>
          </p:nvCxnSpPr>
          <p:spPr>
            <a:xfrm>
              <a:off x="2482456" y="5118245"/>
              <a:ext cx="304800" cy="1143000"/>
            </a:xfrm>
            <a:prstGeom prst="line">
              <a:avLst/>
            </a:prstGeom>
            <a:ln w="38100">
              <a:solidFill>
                <a:srgbClr val="F79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F224492-7299-E944-84C4-880DD2C6029F}"/>
                </a:ext>
              </a:extLst>
            </p:cNvPr>
            <p:cNvCxnSpPr/>
            <p:nvPr/>
          </p:nvCxnSpPr>
          <p:spPr>
            <a:xfrm>
              <a:off x="2787256" y="6261245"/>
              <a:ext cx="762000" cy="0"/>
            </a:xfrm>
            <a:prstGeom prst="line">
              <a:avLst/>
            </a:prstGeom>
            <a:ln w="38100">
              <a:solidFill>
                <a:srgbClr val="F79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1FCEDD1-28C5-E143-B7B8-B9083EDB9C20}"/>
              </a:ext>
            </a:extLst>
          </p:cNvPr>
          <p:cNvGrpSpPr/>
          <p:nvPr/>
        </p:nvGrpSpPr>
        <p:grpSpPr>
          <a:xfrm>
            <a:off x="2533640" y="5606019"/>
            <a:ext cx="1037769" cy="655226"/>
            <a:chOff x="1339456" y="5606019"/>
            <a:chExt cx="1953467" cy="655226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EF97030-3E25-404E-B8A3-4AABED12A0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9456" y="5606020"/>
              <a:ext cx="212550" cy="655225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9D9A8CE-9B18-DE4F-BB1D-F514A0261AD2}"/>
                </a:ext>
              </a:extLst>
            </p:cNvPr>
            <p:cNvCxnSpPr/>
            <p:nvPr/>
          </p:nvCxnSpPr>
          <p:spPr>
            <a:xfrm>
              <a:off x="1552006" y="5606020"/>
              <a:ext cx="761999" cy="0"/>
            </a:xfrm>
            <a:prstGeom prst="line">
              <a:avLst/>
            </a:prstGeom>
            <a:ln w="38100">
              <a:solidFill>
                <a:srgbClr val="F79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5F31C11-21FB-0847-A569-A49675ED69C5}"/>
                </a:ext>
              </a:extLst>
            </p:cNvPr>
            <p:cNvCxnSpPr>
              <a:cxnSpLocks/>
            </p:cNvCxnSpPr>
            <p:nvPr/>
          </p:nvCxnSpPr>
          <p:spPr>
            <a:xfrm>
              <a:off x="2316921" y="5606019"/>
              <a:ext cx="185711" cy="655225"/>
            </a:xfrm>
            <a:prstGeom prst="line">
              <a:avLst/>
            </a:prstGeom>
            <a:ln w="38100">
              <a:solidFill>
                <a:srgbClr val="F79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7A89424D-6179-BC4B-BC48-1BBF469DC902}"/>
                </a:ext>
              </a:extLst>
            </p:cNvPr>
            <p:cNvCxnSpPr/>
            <p:nvPr/>
          </p:nvCxnSpPr>
          <p:spPr>
            <a:xfrm>
              <a:off x="2530924" y="6261241"/>
              <a:ext cx="761999" cy="0"/>
            </a:xfrm>
            <a:prstGeom prst="line">
              <a:avLst/>
            </a:prstGeom>
            <a:ln w="38100">
              <a:solidFill>
                <a:srgbClr val="F79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Line 80">
            <a:extLst>
              <a:ext uri="{FF2B5EF4-FFF2-40B4-BE49-F238E27FC236}">
                <a16:creationId xmlns:a16="http://schemas.microsoft.com/office/drawing/2014/main" id="{D5486767-CA0F-154A-ADEF-D333483C27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6788" y="6088053"/>
            <a:ext cx="0" cy="24108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9" name="Rectangle 8">
            <a:extLst>
              <a:ext uri="{FF2B5EF4-FFF2-40B4-BE49-F238E27FC236}">
                <a16:creationId xmlns:a16="http://schemas.microsoft.com/office/drawing/2014/main" id="{135114C7-887B-5642-B5B5-0590C2490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536" y="6261238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r>
              <a:rPr lang="en-US" altLang="zh-TW" sz="2000" i="1" baseline="-25000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sim</a:t>
            </a:r>
            <a:endParaRPr lang="en-US" altLang="zh-TW" sz="2000" baseline="-25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130" name="Line 21">
            <a:extLst>
              <a:ext uri="{FF2B5EF4-FFF2-40B4-BE49-F238E27FC236}">
                <a16:creationId xmlns:a16="http://schemas.microsoft.com/office/drawing/2014/main" id="{98D97BC7-9FBD-5D4D-9841-4BDC01FA89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2035" y="4869419"/>
            <a:ext cx="0" cy="140438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1" name="Line 21">
            <a:extLst>
              <a:ext uri="{FF2B5EF4-FFF2-40B4-BE49-F238E27FC236}">
                <a16:creationId xmlns:a16="http://schemas.microsoft.com/office/drawing/2014/main" id="{E6EA4789-EFA8-7346-9BB5-0253A2DE49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2035" y="6261245"/>
            <a:ext cx="1366008" cy="12558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2" name="Rectangle 8">
            <a:extLst>
              <a:ext uri="{FF2B5EF4-FFF2-40B4-BE49-F238E27FC236}">
                <a16:creationId xmlns:a16="http://schemas.microsoft.com/office/drawing/2014/main" id="{2A6B51EC-6F29-754C-A35E-F90AC0C8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2346" y="4711969"/>
            <a:ext cx="41005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n</a:t>
            </a:r>
            <a:endParaRPr lang="en-US" altLang="zh-TW" sz="2000" i="1" baseline="-25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133" name="Rectangle 8">
            <a:extLst>
              <a:ext uri="{FF2B5EF4-FFF2-40B4-BE49-F238E27FC236}">
                <a16:creationId xmlns:a16="http://schemas.microsoft.com/office/drawing/2014/main" id="{0E588655-60ED-E446-AEA3-62B148E55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520" y="6075568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134" name="Line 80">
            <a:extLst>
              <a:ext uri="{FF2B5EF4-FFF2-40B4-BE49-F238E27FC236}">
                <a16:creationId xmlns:a16="http://schemas.microsoft.com/office/drawing/2014/main" id="{F4A16CFE-D3A0-A24E-B07A-528498183C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4932" y="5118244"/>
            <a:ext cx="0" cy="114299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ash"/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5" name="Rectangle 8">
            <a:extLst>
              <a:ext uri="{FF2B5EF4-FFF2-40B4-BE49-F238E27FC236}">
                <a16:creationId xmlns:a16="http://schemas.microsoft.com/office/drawing/2014/main" id="{073C191E-1600-C049-8DF2-198BDE293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830" y="6261204"/>
            <a:ext cx="745720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Symbol" pitchFamily="2" charset="2"/>
                <a:ea typeface="PMingLiU" charset="0"/>
                <a:cs typeface="Times New Roman"/>
              </a:rPr>
              <a:t>D</a:t>
            </a:r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age</a:t>
            </a:r>
            <a:r>
              <a:rPr lang="en-US" altLang="zh-TW" sz="2000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AB0EF1D-B8BE-224D-B288-B13B85275BEF}"/>
              </a:ext>
            </a:extLst>
          </p:cNvPr>
          <p:cNvCxnSpPr/>
          <p:nvPr/>
        </p:nvCxnSpPr>
        <p:spPr>
          <a:xfrm>
            <a:off x="4942035" y="5118244"/>
            <a:ext cx="466981" cy="0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B8B3D3E2-50F9-DE44-ABAB-568F44C5CB8C}"/>
              </a:ext>
            </a:extLst>
          </p:cNvPr>
          <p:cNvCxnSpPr>
            <a:cxnSpLocks/>
            <a:endCxn id="77" idx="1"/>
          </p:cNvCxnSpPr>
          <p:nvPr/>
        </p:nvCxnSpPr>
        <p:spPr>
          <a:xfrm flipV="1">
            <a:off x="5409016" y="5118241"/>
            <a:ext cx="30805" cy="4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Line 21">
            <a:extLst>
              <a:ext uri="{FF2B5EF4-FFF2-40B4-BE49-F238E27FC236}">
                <a16:creationId xmlns:a16="http://schemas.microsoft.com/office/drawing/2014/main" id="{3AB8B894-44C4-7340-B47A-0803CDABB5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2015" y="4825073"/>
            <a:ext cx="0" cy="140438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9" name="Line 21">
            <a:extLst>
              <a:ext uri="{FF2B5EF4-FFF2-40B4-BE49-F238E27FC236}">
                <a16:creationId xmlns:a16="http://schemas.microsoft.com/office/drawing/2014/main" id="{B6F2F8C4-6823-D94D-BAA3-146CB09352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2015" y="6229457"/>
            <a:ext cx="1803100" cy="0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0" name="Rectangle 8">
            <a:extLst>
              <a:ext uri="{FF2B5EF4-FFF2-40B4-BE49-F238E27FC236}">
                <a16:creationId xmlns:a16="http://schemas.microsoft.com/office/drawing/2014/main" id="{9D779F05-920F-244D-B81F-1116229A9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326" y="4667623"/>
            <a:ext cx="41005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BE87340-66E4-C547-95B3-5986CA9669A8}"/>
              </a:ext>
            </a:extLst>
          </p:cNvPr>
          <p:cNvSpPr/>
          <p:nvPr/>
        </p:nvSpPr>
        <p:spPr>
          <a:xfrm flipV="1">
            <a:off x="7634896" y="5462941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2C99B92D-1686-CD49-8BD5-6720516AFE0E}"/>
              </a:ext>
            </a:extLst>
          </p:cNvPr>
          <p:cNvSpPr/>
          <p:nvPr/>
        </p:nvSpPr>
        <p:spPr>
          <a:xfrm flipV="1">
            <a:off x="7820040" y="5366312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3A4DB266-FADF-9647-A60B-9C67A29F112B}"/>
              </a:ext>
            </a:extLst>
          </p:cNvPr>
          <p:cNvSpPr/>
          <p:nvPr/>
        </p:nvSpPr>
        <p:spPr>
          <a:xfrm flipV="1">
            <a:off x="8005184" y="5296028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C481A819-B2B7-8D45-8F3E-4B9977B7CED1}"/>
              </a:ext>
            </a:extLst>
          </p:cNvPr>
          <p:cNvSpPr/>
          <p:nvPr/>
        </p:nvSpPr>
        <p:spPr>
          <a:xfrm flipV="1">
            <a:off x="8190327" y="5252092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A7CEBD6B-2143-5946-A9B9-C927EB5753E2}"/>
              </a:ext>
            </a:extLst>
          </p:cNvPr>
          <p:cNvSpPr/>
          <p:nvPr/>
        </p:nvSpPr>
        <p:spPr>
          <a:xfrm flipV="1">
            <a:off x="8375470" y="5216937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409C6490-4B96-1E44-AA25-ABD31B1437AF}"/>
              </a:ext>
            </a:extLst>
          </p:cNvPr>
          <p:cNvSpPr/>
          <p:nvPr/>
        </p:nvSpPr>
        <p:spPr>
          <a:xfrm flipV="1">
            <a:off x="8930901" y="5146604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28D63D2A-6BF1-9247-BBF4-50E48AF6D4E7}"/>
              </a:ext>
            </a:extLst>
          </p:cNvPr>
          <p:cNvSpPr/>
          <p:nvPr/>
        </p:nvSpPr>
        <p:spPr>
          <a:xfrm flipV="1">
            <a:off x="9151037" y="5129664"/>
            <a:ext cx="152605" cy="1469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Line 50">
            <a:extLst>
              <a:ext uri="{FF2B5EF4-FFF2-40B4-BE49-F238E27FC236}">
                <a16:creationId xmlns:a16="http://schemas.microsoft.com/office/drawing/2014/main" id="{1F1502B3-5053-084D-8E0F-35477A1FFC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42932" y="5425166"/>
            <a:ext cx="0" cy="804288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" name="Line 50">
            <a:extLst>
              <a:ext uri="{FF2B5EF4-FFF2-40B4-BE49-F238E27FC236}">
                <a16:creationId xmlns:a16="http://schemas.microsoft.com/office/drawing/2014/main" id="{4B7694F5-26B6-E445-899D-E0B2B0D04C5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03623" y="5362407"/>
            <a:ext cx="662318" cy="1491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9" name="Rectangle 8">
            <a:extLst>
              <a:ext uri="{FF2B5EF4-FFF2-40B4-BE49-F238E27FC236}">
                <a16:creationId xmlns:a16="http://schemas.microsoft.com/office/drawing/2014/main" id="{934276CF-F008-7B43-B07C-E2D5B960D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437" y="5139204"/>
            <a:ext cx="615080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Taged</a:t>
            </a:r>
            <a:endParaRPr lang="en-US" altLang="zh-TW" sz="2000" i="1" baseline="-25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230" name="Right Arrow 229">
            <a:extLst>
              <a:ext uri="{FF2B5EF4-FFF2-40B4-BE49-F238E27FC236}">
                <a16:creationId xmlns:a16="http://schemas.microsoft.com/office/drawing/2014/main" id="{C83AB4D4-008D-3B48-9DBA-13C0E0B0D4A0}"/>
              </a:ext>
            </a:extLst>
          </p:cNvPr>
          <p:cNvSpPr/>
          <p:nvPr/>
        </p:nvSpPr>
        <p:spPr>
          <a:xfrm>
            <a:off x="3979332" y="5462941"/>
            <a:ext cx="448735" cy="2605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ight Arrow 230">
            <a:extLst>
              <a:ext uri="{FF2B5EF4-FFF2-40B4-BE49-F238E27FC236}">
                <a16:creationId xmlns:a16="http://schemas.microsoft.com/office/drawing/2014/main" id="{F542A1B9-C939-F540-9674-626A48FA3217}"/>
              </a:ext>
            </a:extLst>
          </p:cNvPr>
          <p:cNvSpPr/>
          <p:nvPr/>
        </p:nvSpPr>
        <p:spPr>
          <a:xfrm>
            <a:off x="6170487" y="5479639"/>
            <a:ext cx="448735" cy="2605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Line 71">
            <a:extLst>
              <a:ext uri="{FF2B5EF4-FFF2-40B4-BE49-F238E27FC236}">
                <a16:creationId xmlns:a16="http://schemas.microsoft.com/office/drawing/2014/main" id="{D1105A2E-7945-DC46-81F1-88C0BA2484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89780" y="5242338"/>
            <a:ext cx="406962" cy="66022"/>
          </a:xfrm>
          <a:prstGeom prst="line">
            <a:avLst/>
          </a:prstGeom>
          <a:noFill/>
          <a:ln w="57150">
            <a:solidFill>
              <a:srgbClr val="F7964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7" name="Line 80">
            <a:extLst>
              <a:ext uri="{FF2B5EF4-FFF2-40B4-BE49-F238E27FC236}">
                <a16:creationId xmlns:a16="http://schemas.microsoft.com/office/drawing/2014/main" id="{7BF92713-3371-334C-92E2-7AA5E302F6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9820" y="5118241"/>
            <a:ext cx="0" cy="114299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ash"/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C89E1BF-7BEA-054D-8008-B8AF09546F75}"/>
              </a:ext>
            </a:extLst>
          </p:cNvPr>
          <p:cNvCxnSpPr/>
          <p:nvPr/>
        </p:nvCxnSpPr>
        <p:spPr>
          <a:xfrm>
            <a:off x="5432947" y="5659837"/>
            <a:ext cx="466981" cy="0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8">
            <a:extLst>
              <a:ext uri="{FF2B5EF4-FFF2-40B4-BE49-F238E27FC236}">
                <a16:creationId xmlns:a16="http://schemas.microsoft.com/office/drawing/2014/main" id="{1B090A89-E5F7-EA43-B00C-36556FFB7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0916" y="6269273"/>
            <a:ext cx="745720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Symbol" pitchFamily="2" charset="2"/>
                <a:ea typeface="PMingLiU" charset="0"/>
                <a:cs typeface="Times New Roman"/>
              </a:rPr>
              <a:t>D</a:t>
            </a:r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age</a:t>
            </a:r>
            <a:r>
              <a:rPr lang="en-US" altLang="zh-TW" sz="2000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004CA1-B6FA-2949-9328-F4931F3093B8}"/>
                  </a:ext>
                </a:extLst>
              </p:cNvPr>
              <p:cNvSpPr txBox="1"/>
              <p:nvPr/>
            </p:nvSpPr>
            <p:spPr>
              <a:xfrm>
                <a:off x="8630755" y="5510791"/>
                <a:ext cx="923394" cy="67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𝑎𝑔𝑒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004CA1-B6FA-2949-9328-F4931F309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0755" y="5510791"/>
                <a:ext cx="923394" cy="670696"/>
              </a:xfrm>
              <a:prstGeom prst="rect">
                <a:avLst/>
              </a:prstGeom>
              <a:blipFill>
                <a:blip r:embed="rId3"/>
                <a:stretch>
                  <a:fillRect l="-90411" t="-144444" r="-5479" b="-19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Line 88">
            <a:extLst>
              <a:ext uri="{FF2B5EF4-FFF2-40B4-BE49-F238E27FC236}">
                <a16:creationId xmlns:a16="http://schemas.microsoft.com/office/drawing/2014/main" id="{CAEB1F11-928E-C94A-A16B-400525B7CC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71165" y="5901677"/>
            <a:ext cx="268955" cy="30691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3" name="Text Box 87">
            <a:extLst>
              <a:ext uri="{FF2B5EF4-FFF2-40B4-BE49-F238E27FC236}">
                <a16:creationId xmlns:a16="http://schemas.microsoft.com/office/drawing/2014/main" id="{17956CA7-A440-C74D-98BD-84CF75DF0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2287" y="4481909"/>
            <a:ext cx="15375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800" dirty="0">
                <a:solidFill>
                  <a:srgbClr val="595959"/>
                </a:solidFill>
                <a:latin typeface="Arial" charset="0"/>
                <a:ea typeface="新細明體" charset="0"/>
                <a:cs typeface="新細明體" charset="0"/>
              </a:rPr>
              <a:t>Data points from table</a:t>
            </a:r>
          </a:p>
        </p:txBody>
      </p:sp>
      <p:sp>
        <p:nvSpPr>
          <p:cNvPr id="81" name="Rectangle 8">
            <a:extLst>
              <a:ext uri="{FF2B5EF4-FFF2-40B4-BE49-F238E27FC236}">
                <a16:creationId xmlns:a16="http://schemas.microsoft.com/office/drawing/2014/main" id="{08496D37-2009-9149-B12B-576BDB9EC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5659" y="6040815"/>
            <a:ext cx="379356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5440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00904" y="615603"/>
            <a:ext cx="786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Industrial application example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81" name="Picture 1">
            <a:extLst>
              <a:ext uri="{FF2B5EF4-FFF2-40B4-BE49-F238E27FC236}">
                <a16:creationId xmlns:a16="http://schemas.microsoft.com/office/drawing/2014/main" id="{98C64296-ADDE-AF42-88B8-1B0FAB429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2774" y="1200379"/>
            <a:ext cx="5667389" cy="420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TextBox 1">
            <a:extLst>
              <a:ext uri="{FF2B5EF4-FFF2-40B4-BE49-F238E27FC236}">
                <a16:creationId xmlns:a16="http://schemas.microsoft.com/office/drawing/2014/main" id="{DA27A851-FD3E-0042-90B7-F7D86B5B3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00379"/>
            <a:ext cx="52931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It is done by MOSRA in Synopsys or </a:t>
            </a:r>
            <a:r>
              <a:rPr lang="en-US" altLang="zh-TW" sz="2400" dirty="0" err="1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RelXpert</a:t>
            </a: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 in Cadence</a:t>
            </a:r>
          </a:p>
        </p:txBody>
      </p:sp>
      <p:sp>
        <p:nvSpPr>
          <p:cNvPr id="146" name="TextBox 1">
            <a:extLst>
              <a:ext uri="{FF2B5EF4-FFF2-40B4-BE49-F238E27FC236}">
                <a16:creationId xmlns:a16="http://schemas.microsoft.com/office/drawing/2014/main" id="{298704C8-5E7D-3449-A24E-EF4FB5751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30379"/>
            <a:ext cx="48916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Using short term simulation with fresh device data to project long term degradation</a:t>
            </a:r>
          </a:p>
        </p:txBody>
      </p:sp>
      <p:sp>
        <p:nvSpPr>
          <p:cNvPr id="150" name="Rectangle 2">
            <a:extLst>
              <a:ext uri="{FF2B5EF4-FFF2-40B4-BE49-F238E27FC236}">
                <a16:creationId xmlns:a16="http://schemas.microsoft.com/office/drawing/2014/main" id="{16D4C180-3F9A-5A47-926C-DBB222038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67" y="6196152"/>
            <a:ext cx="861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latin typeface="Arial" charset="0"/>
                <a:cs typeface="Arial" charset="0"/>
              </a:rPr>
              <a:t>https://</a:t>
            </a:r>
            <a:r>
              <a:rPr lang="en-US" sz="1200" dirty="0" err="1">
                <a:latin typeface="Arial" charset="0"/>
                <a:cs typeface="Arial" charset="0"/>
              </a:rPr>
              <a:t>pdfs.semanticscholar.org</a:t>
            </a:r>
            <a:r>
              <a:rPr lang="en-US" sz="1200" dirty="0">
                <a:latin typeface="Arial" charset="0"/>
                <a:cs typeface="Arial" charset="0"/>
              </a:rPr>
              <a:t>/3f78/524f5c3e6d7da1b2f4c322031ad1f415da80.pdf</a:t>
            </a:r>
          </a:p>
        </p:txBody>
      </p:sp>
      <p:sp>
        <p:nvSpPr>
          <p:cNvPr id="151" name="Line 21">
            <a:extLst>
              <a:ext uri="{FF2B5EF4-FFF2-40B4-BE49-F238E27FC236}">
                <a16:creationId xmlns:a16="http://schemas.microsoft.com/office/drawing/2014/main" id="{4D245965-0741-8948-ABE3-8268E11600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02156" y="4191754"/>
            <a:ext cx="0" cy="140438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2" name="Line 21">
            <a:extLst>
              <a:ext uri="{FF2B5EF4-FFF2-40B4-BE49-F238E27FC236}">
                <a16:creationId xmlns:a16="http://schemas.microsoft.com/office/drawing/2014/main" id="{F3081443-72DA-E844-8C56-BEB48697E3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02155" y="5596135"/>
            <a:ext cx="2670241" cy="3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3" name="Rectangle 8">
            <a:extLst>
              <a:ext uri="{FF2B5EF4-FFF2-40B4-BE49-F238E27FC236}">
                <a16:creationId xmlns:a16="http://schemas.microsoft.com/office/drawing/2014/main" id="{E61439DB-34A3-2445-B88A-79F03995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467" y="4034304"/>
            <a:ext cx="41005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n</a:t>
            </a:r>
            <a:endParaRPr lang="en-US" altLang="zh-TW" sz="2000" i="1" baseline="-25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B309C67-C04A-674D-9BDC-54C70C428162}"/>
              </a:ext>
            </a:extLst>
          </p:cNvPr>
          <p:cNvGrpSpPr/>
          <p:nvPr/>
        </p:nvGrpSpPr>
        <p:grpSpPr>
          <a:xfrm>
            <a:off x="1432520" y="4453138"/>
            <a:ext cx="455477" cy="1143000"/>
            <a:chOff x="882256" y="4566381"/>
            <a:chExt cx="2368128" cy="1143000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671D2402-C18E-B943-B1BA-C649CB24482B}"/>
                </a:ext>
              </a:extLst>
            </p:cNvPr>
            <p:cNvGrpSpPr/>
            <p:nvPr/>
          </p:nvGrpSpPr>
          <p:grpSpPr>
            <a:xfrm>
              <a:off x="882256" y="4566381"/>
              <a:ext cx="1173944" cy="1143000"/>
              <a:chOff x="1339456" y="5118245"/>
              <a:chExt cx="2209800" cy="11430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715E31C2-E0F1-5343-ABDD-170C7B70F41B}"/>
                  </a:ext>
                </a:extLst>
              </p:cNvPr>
              <p:cNvCxnSpPr/>
              <p:nvPr/>
            </p:nvCxnSpPr>
            <p:spPr>
              <a:xfrm flipV="1">
                <a:off x="1339456" y="5118245"/>
                <a:ext cx="381000" cy="114300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0C1B7B9-131A-7A4F-B99D-3E65017C9E4A}"/>
                  </a:ext>
                </a:extLst>
              </p:cNvPr>
              <p:cNvCxnSpPr/>
              <p:nvPr/>
            </p:nvCxnSpPr>
            <p:spPr>
              <a:xfrm>
                <a:off x="1720456" y="5118245"/>
                <a:ext cx="762000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5EA3D434-82BD-414C-AD03-EACAEA733969}"/>
                  </a:ext>
                </a:extLst>
              </p:cNvPr>
              <p:cNvCxnSpPr/>
              <p:nvPr/>
            </p:nvCxnSpPr>
            <p:spPr>
              <a:xfrm>
                <a:off x="2482456" y="5118245"/>
                <a:ext cx="304800" cy="114300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554EC060-6314-E247-9DCE-D0312AB02E50}"/>
                  </a:ext>
                </a:extLst>
              </p:cNvPr>
              <p:cNvCxnSpPr/>
              <p:nvPr/>
            </p:nvCxnSpPr>
            <p:spPr>
              <a:xfrm>
                <a:off x="2787256" y="6261245"/>
                <a:ext cx="762000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A4B665B4-3C9B-4A42-9C00-6FF1A8934B6D}"/>
                </a:ext>
              </a:extLst>
            </p:cNvPr>
            <p:cNvGrpSpPr/>
            <p:nvPr/>
          </p:nvGrpSpPr>
          <p:grpSpPr>
            <a:xfrm>
              <a:off x="2076440" y="4566381"/>
              <a:ext cx="1173944" cy="1143000"/>
              <a:chOff x="1339456" y="5118245"/>
              <a:chExt cx="2209800" cy="1143000"/>
            </a:xfrm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B4B6A18E-05F6-454A-B376-6E9354CAE550}"/>
                  </a:ext>
                </a:extLst>
              </p:cNvPr>
              <p:cNvCxnSpPr/>
              <p:nvPr/>
            </p:nvCxnSpPr>
            <p:spPr>
              <a:xfrm flipV="1">
                <a:off x="1339456" y="5118245"/>
                <a:ext cx="381000" cy="114300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8EA622B8-9897-F54F-9378-0C0BA190F71A}"/>
                  </a:ext>
                </a:extLst>
              </p:cNvPr>
              <p:cNvCxnSpPr/>
              <p:nvPr/>
            </p:nvCxnSpPr>
            <p:spPr>
              <a:xfrm>
                <a:off x="1720456" y="5118245"/>
                <a:ext cx="762000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CDC02FBF-1482-5443-8A1C-BA93CB085CA6}"/>
                  </a:ext>
                </a:extLst>
              </p:cNvPr>
              <p:cNvCxnSpPr/>
              <p:nvPr/>
            </p:nvCxnSpPr>
            <p:spPr>
              <a:xfrm>
                <a:off x="2482456" y="5118245"/>
                <a:ext cx="304800" cy="114300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BBE1942-D4D8-2847-ABE0-B4FC94CB8476}"/>
                  </a:ext>
                </a:extLst>
              </p:cNvPr>
              <p:cNvCxnSpPr/>
              <p:nvPr/>
            </p:nvCxnSpPr>
            <p:spPr>
              <a:xfrm>
                <a:off x="2787256" y="6261245"/>
                <a:ext cx="762000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5" name="Line 80">
            <a:extLst>
              <a:ext uri="{FF2B5EF4-FFF2-40B4-BE49-F238E27FC236}">
                <a16:creationId xmlns:a16="http://schemas.microsoft.com/office/drawing/2014/main" id="{34EC7F3C-DED8-E64A-890D-059B802561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80982" y="5466842"/>
            <a:ext cx="0" cy="24108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6" name="Rectangle 8">
            <a:extLst>
              <a:ext uri="{FF2B5EF4-FFF2-40B4-BE49-F238E27FC236}">
                <a16:creationId xmlns:a16="http://schemas.microsoft.com/office/drawing/2014/main" id="{93DDD03C-C1B1-E644-9EF3-A74CCB172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227" y="5557688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r>
              <a:rPr lang="en-US" altLang="zh-TW" sz="2000" i="1" baseline="-25000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sim</a:t>
            </a:r>
            <a:endParaRPr lang="en-US" altLang="zh-TW" sz="2000" baseline="-25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167" name="Rectangle 8">
            <a:extLst>
              <a:ext uri="{FF2B5EF4-FFF2-40B4-BE49-F238E27FC236}">
                <a16:creationId xmlns:a16="http://schemas.microsoft.com/office/drawing/2014/main" id="{74CFAB35-1F18-C54D-920B-78B97A8E6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650" y="5407573"/>
            <a:ext cx="386831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168" name="Line 71">
            <a:extLst>
              <a:ext uri="{FF2B5EF4-FFF2-40B4-BE49-F238E27FC236}">
                <a16:creationId xmlns:a16="http://schemas.microsoft.com/office/drawing/2014/main" id="{075F2F7F-D372-C348-9C5F-83C13C6F23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87996" y="4974983"/>
            <a:ext cx="1100667" cy="0"/>
          </a:xfrm>
          <a:prstGeom prst="line">
            <a:avLst/>
          </a:prstGeom>
          <a:noFill/>
          <a:ln w="57150">
            <a:solidFill>
              <a:srgbClr val="F7964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15EAF8F-FEF1-7641-80E0-7C46B411502C}"/>
              </a:ext>
            </a:extLst>
          </p:cNvPr>
          <p:cNvGrpSpPr/>
          <p:nvPr/>
        </p:nvGrpSpPr>
        <p:grpSpPr>
          <a:xfrm>
            <a:off x="3197176" y="4721224"/>
            <a:ext cx="455477" cy="874914"/>
            <a:chOff x="882256" y="4566381"/>
            <a:chExt cx="2368128" cy="1143000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7BE31C89-0950-1D4B-8044-33FB25681645}"/>
                </a:ext>
              </a:extLst>
            </p:cNvPr>
            <p:cNvGrpSpPr/>
            <p:nvPr/>
          </p:nvGrpSpPr>
          <p:grpSpPr>
            <a:xfrm>
              <a:off x="882256" y="4566381"/>
              <a:ext cx="1173944" cy="1143000"/>
              <a:chOff x="1339456" y="5118245"/>
              <a:chExt cx="2209800" cy="1143000"/>
            </a:xfrm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36AD1CFE-2922-924A-97A4-47C8FAE07425}"/>
                  </a:ext>
                </a:extLst>
              </p:cNvPr>
              <p:cNvCxnSpPr/>
              <p:nvPr/>
            </p:nvCxnSpPr>
            <p:spPr>
              <a:xfrm flipV="1">
                <a:off x="1339456" y="5118245"/>
                <a:ext cx="381000" cy="114300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20CDFD07-C0E4-8649-866D-3D92B9733A02}"/>
                  </a:ext>
                </a:extLst>
              </p:cNvPr>
              <p:cNvCxnSpPr/>
              <p:nvPr/>
            </p:nvCxnSpPr>
            <p:spPr>
              <a:xfrm>
                <a:off x="1720456" y="5118245"/>
                <a:ext cx="762000" cy="0"/>
              </a:xfrm>
              <a:prstGeom prst="line">
                <a:avLst/>
              </a:prstGeom>
              <a:ln w="381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20F19ED6-4617-4D42-8049-051BE67535DA}"/>
                  </a:ext>
                </a:extLst>
              </p:cNvPr>
              <p:cNvCxnSpPr/>
              <p:nvPr/>
            </p:nvCxnSpPr>
            <p:spPr>
              <a:xfrm>
                <a:off x="2482456" y="5118245"/>
                <a:ext cx="304800" cy="1143000"/>
              </a:xfrm>
              <a:prstGeom prst="line">
                <a:avLst/>
              </a:prstGeom>
              <a:ln w="381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4ED99BF9-5F3F-6E43-81F9-AA178CB4FA22}"/>
                  </a:ext>
                </a:extLst>
              </p:cNvPr>
              <p:cNvCxnSpPr/>
              <p:nvPr/>
            </p:nvCxnSpPr>
            <p:spPr>
              <a:xfrm>
                <a:off x="2787256" y="6261245"/>
                <a:ext cx="762000" cy="0"/>
              </a:xfrm>
              <a:prstGeom prst="line">
                <a:avLst/>
              </a:prstGeom>
              <a:ln w="381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2A6A0DF-8134-854D-A7C2-377EEE2D4F6C}"/>
                </a:ext>
              </a:extLst>
            </p:cNvPr>
            <p:cNvGrpSpPr/>
            <p:nvPr/>
          </p:nvGrpSpPr>
          <p:grpSpPr>
            <a:xfrm>
              <a:off x="2076440" y="4566381"/>
              <a:ext cx="1173944" cy="1143000"/>
              <a:chOff x="1339456" y="5118245"/>
              <a:chExt cx="2209800" cy="1143000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1257F77F-1688-5541-A333-0E7F45DAFD21}"/>
                  </a:ext>
                </a:extLst>
              </p:cNvPr>
              <p:cNvCxnSpPr/>
              <p:nvPr/>
            </p:nvCxnSpPr>
            <p:spPr>
              <a:xfrm flipV="1">
                <a:off x="1339456" y="5118245"/>
                <a:ext cx="381000" cy="114300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8C845B70-07F0-6646-B8FD-138C5DBC22A1}"/>
                  </a:ext>
                </a:extLst>
              </p:cNvPr>
              <p:cNvCxnSpPr/>
              <p:nvPr/>
            </p:nvCxnSpPr>
            <p:spPr>
              <a:xfrm>
                <a:off x="1720456" y="5118245"/>
                <a:ext cx="762000" cy="0"/>
              </a:xfrm>
              <a:prstGeom prst="line">
                <a:avLst/>
              </a:prstGeom>
              <a:ln w="381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43ECD155-4A7A-DF41-B70D-B98E02F93547}"/>
                  </a:ext>
                </a:extLst>
              </p:cNvPr>
              <p:cNvCxnSpPr/>
              <p:nvPr/>
            </p:nvCxnSpPr>
            <p:spPr>
              <a:xfrm>
                <a:off x="2482456" y="5118245"/>
                <a:ext cx="304800" cy="1143000"/>
              </a:xfrm>
              <a:prstGeom prst="line">
                <a:avLst/>
              </a:prstGeom>
              <a:ln w="381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AF1D7221-AB7F-3C49-988A-2CA320419A07}"/>
                  </a:ext>
                </a:extLst>
              </p:cNvPr>
              <p:cNvCxnSpPr/>
              <p:nvPr/>
            </p:nvCxnSpPr>
            <p:spPr>
              <a:xfrm>
                <a:off x="2787256" y="6261245"/>
                <a:ext cx="762000" cy="0"/>
              </a:xfrm>
              <a:prstGeom prst="line">
                <a:avLst/>
              </a:prstGeom>
              <a:ln w="381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0" name="Line 80">
            <a:extLst>
              <a:ext uri="{FF2B5EF4-FFF2-40B4-BE49-F238E27FC236}">
                <a16:creationId xmlns:a16="http://schemas.microsoft.com/office/drawing/2014/main" id="{F7A9EB22-11B6-A941-AE1D-C9F953B487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87996" y="5433741"/>
            <a:ext cx="0" cy="24108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1" name="Rectangle 8">
            <a:extLst>
              <a:ext uri="{FF2B5EF4-FFF2-40B4-BE49-F238E27FC236}">
                <a16:creationId xmlns:a16="http://schemas.microsoft.com/office/drawing/2014/main" id="{D7633315-C446-174E-BAB4-7CA32DC36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269" y="5596138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 err="1">
                <a:solidFill>
                  <a:schemeClr val="accent6"/>
                </a:solidFill>
                <a:latin typeface="Times New Roman"/>
                <a:ea typeface="PMingLiU" charset="0"/>
                <a:cs typeface="Times New Roman"/>
              </a:rPr>
              <a:t>t</a:t>
            </a:r>
            <a:r>
              <a:rPr lang="en-US" altLang="zh-TW" sz="2000" i="1" baseline="-25000" dirty="0" err="1">
                <a:solidFill>
                  <a:schemeClr val="accent6"/>
                </a:solidFill>
                <a:latin typeface="Times New Roman"/>
                <a:ea typeface="PMingLiU" charset="0"/>
                <a:cs typeface="Times New Roman"/>
              </a:rPr>
              <a:t>aged</a:t>
            </a:r>
            <a:endParaRPr lang="en-US" altLang="zh-TW" sz="2000" baseline="-25000" dirty="0">
              <a:solidFill>
                <a:schemeClr val="accent6"/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182" name="TextBox 1">
            <a:extLst>
              <a:ext uri="{FF2B5EF4-FFF2-40B4-BE49-F238E27FC236}">
                <a16:creationId xmlns:a16="http://schemas.microsoft.com/office/drawing/2014/main" id="{19B7051F-4EF6-F04F-B3D1-CBCDD5F1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95" y="3245834"/>
            <a:ext cx="4891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No continuous evolution</a:t>
            </a:r>
          </a:p>
        </p:txBody>
      </p:sp>
    </p:spTree>
    <p:extLst>
      <p:ext uri="{BB962C8B-B14F-4D97-AF65-F5344CB8AC3E}">
        <p14:creationId xmlns:p14="http://schemas.microsoft.com/office/powerpoint/2010/main" val="1928366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51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Single step aging simulation with dynamic parameters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7" name="Text Box 82">
            <a:extLst>
              <a:ext uri="{FF2B5EF4-FFF2-40B4-BE49-F238E27FC236}">
                <a16:creationId xmlns:a16="http://schemas.microsoft.com/office/drawing/2014/main" id="{BB8B9487-0A55-1541-AD9D-9AC72A2B7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684" y="1536749"/>
            <a:ext cx="3865849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800" dirty="0">
                <a:latin typeface="Arial" charset="0"/>
                <a:ea typeface="新細明體" charset="0"/>
                <a:cs typeface="新細明體" charset="0"/>
              </a:rPr>
              <a:t>SPICE</a:t>
            </a:r>
          </a:p>
          <a:p>
            <a:pPr>
              <a:defRPr/>
            </a:pPr>
            <a:endParaRPr lang="en-US" altLang="zh-TW" sz="1800" dirty="0">
              <a:latin typeface="Arial" charset="0"/>
              <a:ea typeface="新細明體" charset="0"/>
              <a:cs typeface="新細明體" charset="0"/>
            </a:endParaRPr>
          </a:p>
          <a:p>
            <a:pPr>
              <a:defRPr/>
            </a:pPr>
            <a:endParaRPr lang="en-US" altLang="zh-TW" sz="1800" dirty="0">
              <a:solidFill>
                <a:srgbClr val="FFFFFF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>
              <a:defRPr/>
            </a:pPr>
            <a:endParaRPr lang="en-US" altLang="zh-TW" sz="1800" dirty="0">
              <a:solidFill>
                <a:srgbClr val="FFFFFF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>
              <a:defRPr/>
            </a:pPr>
            <a:endParaRPr lang="en-US" altLang="zh-TW" sz="1800" dirty="0">
              <a:solidFill>
                <a:srgbClr val="FFFFFF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>
              <a:defRPr/>
            </a:pPr>
            <a:endParaRPr lang="en-US" altLang="zh-TW" sz="1800" dirty="0">
              <a:solidFill>
                <a:srgbClr val="FFFFFF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>
              <a:defRPr/>
            </a:pPr>
            <a:endParaRPr lang="en-US" altLang="zh-TW" sz="1800" dirty="0">
              <a:solidFill>
                <a:srgbClr val="FFFFFF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8" name="Text Box 84">
            <a:extLst>
              <a:ext uri="{FF2B5EF4-FFF2-40B4-BE49-F238E27FC236}">
                <a16:creationId xmlns:a16="http://schemas.microsoft.com/office/drawing/2014/main" id="{49C1D50F-04AD-EF4A-B863-DF733FB18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352" y="1932925"/>
            <a:ext cx="3603382" cy="147732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marL="285750" indent="-285750" eaLnBrk="1" hangingPunct="1">
              <a:buFont typeface="Wingdings" charset="2"/>
              <a:buChar char="Ø"/>
            </a:pPr>
            <a:r>
              <a:rPr lang="en-US" altLang="zh-TW" sz="1800" dirty="0">
                <a:latin typeface="Arial" charset="0"/>
                <a:ea typeface="新細明體" charset="0"/>
                <a:cs typeface="新細明體" charset="0"/>
              </a:rPr>
              <a:t>Time accumulation recorded by </a:t>
            </a:r>
            <a:r>
              <a:rPr lang="en-US" altLang="zh-TW" sz="1800" i="1" dirty="0">
                <a:latin typeface="Times New Roman"/>
                <a:ea typeface="新細明體" charset="0"/>
                <a:cs typeface="Times New Roman"/>
              </a:rPr>
              <a:t>age</a:t>
            </a:r>
            <a:endParaRPr lang="en-US" altLang="zh-TW" sz="1800" dirty="0">
              <a:latin typeface="Arial" charset="0"/>
              <a:ea typeface="新細明體" charset="0"/>
              <a:cs typeface="新細明體" charset="0"/>
            </a:endParaRPr>
          </a:p>
          <a:p>
            <a:pPr marL="285750" indent="-285750" eaLnBrk="1" hangingPunct="1">
              <a:buFont typeface="Wingdings" charset="2"/>
              <a:buChar char="Ø"/>
            </a:pPr>
            <a:r>
              <a:rPr lang="en-US" altLang="zh-TW" sz="1800" dirty="0">
                <a:latin typeface="Arial" charset="0"/>
                <a:ea typeface="新細明體" charset="0"/>
                <a:cs typeface="新細明體" charset="0"/>
              </a:rPr>
              <a:t>Time dependent parameters </a:t>
            </a:r>
            <a:r>
              <a:rPr lang="en-US" altLang="zh-TW" sz="1800" i="1" dirty="0">
                <a:latin typeface="Times New Roman"/>
                <a:ea typeface="新細明體" charset="0"/>
                <a:cs typeface="Times New Roman"/>
              </a:rPr>
              <a:t>V</a:t>
            </a:r>
            <a:r>
              <a:rPr lang="en-US" altLang="zh-TW" sz="1800" i="1" baseline="-25000" dirty="0">
                <a:latin typeface="Times New Roman"/>
                <a:ea typeface="新細明體" charset="0"/>
                <a:cs typeface="Times New Roman"/>
              </a:rPr>
              <a:t>T</a:t>
            </a:r>
            <a:r>
              <a:rPr lang="en-US" altLang="zh-TW" sz="1800" dirty="0">
                <a:latin typeface="Times New Roman"/>
                <a:ea typeface="新細明體" charset="0"/>
                <a:cs typeface="Times New Roman"/>
              </a:rPr>
              <a:t>(</a:t>
            </a:r>
            <a:r>
              <a:rPr lang="en-US" altLang="zh-TW" sz="1800" i="1" dirty="0">
                <a:latin typeface="Times New Roman"/>
                <a:ea typeface="新細明體" charset="0"/>
                <a:cs typeface="Times New Roman"/>
              </a:rPr>
              <a:t>age</a:t>
            </a:r>
            <a:r>
              <a:rPr lang="en-US" altLang="zh-TW" sz="1800" dirty="0">
                <a:latin typeface="Times New Roman"/>
                <a:ea typeface="新細明體" charset="0"/>
                <a:cs typeface="Times New Roman"/>
              </a:rPr>
              <a:t>)</a:t>
            </a:r>
            <a:r>
              <a:rPr lang="en-US" altLang="zh-TW" sz="1800" dirty="0">
                <a:latin typeface="Arial" charset="0"/>
                <a:ea typeface="新細明體" charset="0"/>
                <a:cs typeface="新細明體" charset="0"/>
              </a:rPr>
              <a:t>, </a:t>
            </a:r>
            <a:r>
              <a:rPr lang="en-US" altLang="zh-TW" sz="1800" i="1" dirty="0">
                <a:latin typeface="Symbol" charset="2"/>
                <a:ea typeface="新細明體" charset="0"/>
                <a:cs typeface="Symbol" charset="2"/>
              </a:rPr>
              <a:t>m</a:t>
            </a:r>
            <a:r>
              <a:rPr lang="en-US" altLang="zh-TW" sz="1800" dirty="0">
                <a:latin typeface="Times New Roman"/>
                <a:ea typeface="新細明體" charset="0"/>
                <a:cs typeface="Times New Roman"/>
              </a:rPr>
              <a:t>(</a:t>
            </a:r>
            <a:r>
              <a:rPr lang="en-US" altLang="zh-TW" sz="1800" i="1" dirty="0">
                <a:latin typeface="Times New Roman"/>
                <a:ea typeface="新細明體" charset="0"/>
                <a:cs typeface="Times New Roman"/>
              </a:rPr>
              <a:t>age</a:t>
            </a:r>
            <a:r>
              <a:rPr lang="en-US" altLang="zh-TW" sz="1800" dirty="0">
                <a:latin typeface="Times New Roman"/>
                <a:ea typeface="新細明體" charset="0"/>
                <a:cs typeface="Times New Roman"/>
              </a:rPr>
              <a:t>) </a:t>
            </a:r>
            <a:r>
              <a:rPr lang="en-US" altLang="zh-TW" sz="1800" dirty="0">
                <a:latin typeface="Arial"/>
                <a:ea typeface="新細明體" charset="0"/>
                <a:cs typeface="Arial"/>
              </a:rPr>
              <a:t>from </a:t>
            </a:r>
            <a:r>
              <a:rPr lang="en-US" altLang="zh-TW" sz="1800" dirty="0">
                <a:latin typeface="Arial" charset="0"/>
                <a:ea typeface="新細明體" charset="0"/>
                <a:cs typeface="新細明體" charset="0"/>
              </a:rPr>
              <a:t>reliability models</a:t>
            </a:r>
          </a:p>
        </p:txBody>
      </p:sp>
      <p:sp>
        <p:nvSpPr>
          <p:cNvPr id="9" name="Line 91">
            <a:extLst>
              <a:ext uri="{FF2B5EF4-FFF2-40B4-BE49-F238E27FC236}">
                <a16:creationId xmlns:a16="http://schemas.microsoft.com/office/drawing/2014/main" id="{6162B26D-34EA-964F-8446-630171B7C4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49533" y="2510415"/>
            <a:ext cx="50800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505CB2B-03D0-5A45-B0BE-B28532C21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33" y="3768772"/>
            <a:ext cx="9067800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600"/>
              </a:spcAft>
              <a:buFont typeface="Wingdings" charset="0"/>
              <a:buChar char="v"/>
            </a:pPr>
            <a:r>
              <a:rPr lang="en-US" altLang="zh-TW" sz="2400" dirty="0">
                <a:latin typeface="Arial" charset="0"/>
                <a:ea typeface="PMingLiU" charset="0"/>
                <a:cs typeface="PMingLiU" charset="0"/>
              </a:rPr>
              <a:t>The reliability simulation loop is combined with the SPICE circuit simulation loop</a:t>
            </a:r>
          </a:p>
          <a:p>
            <a:pPr algn="l">
              <a:spcAft>
                <a:spcPts val="600"/>
              </a:spcAft>
              <a:buFont typeface="Wingdings" charset="0"/>
              <a:buChar char="v"/>
            </a:pPr>
            <a:r>
              <a:rPr lang="en-US" altLang="zh-TW" sz="2400" dirty="0">
                <a:latin typeface="Arial" charset="0"/>
                <a:ea typeface="PMingLiU" charset="0"/>
                <a:cs typeface="PMingLiU" charset="0"/>
              </a:rPr>
              <a:t>More powerful, but faster and simpler simulation flow</a:t>
            </a:r>
          </a:p>
          <a:p>
            <a:pPr algn="l">
              <a:spcAft>
                <a:spcPts val="600"/>
              </a:spcAft>
              <a:buFont typeface="Wingdings" charset="0"/>
              <a:buChar char="v"/>
            </a:pPr>
            <a:r>
              <a:rPr lang="en-US" altLang="zh-TW" sz="2400" dirty="0">
                <a:latin typeface="Arial" charset="0"/>
                <a:ea typeface="PMingLiU" charset="0"/>
                <a:cs typeface="PMingLiU" charset="0"/>
              </a:rPr>
              <a:t>Reliability model work closer to the device physics (e.g. impact of self-heating on NBTI become possible)</a:t>
            </a:r>
          </a:p>
          <a:p>
            <a:pPr algn="l">
              <a:spcAft>
                <a:spcPts val="600"/>
              </a:spcAft>
              <a:buFont typeface="Wingdings" charset="0"/>
              <a:buChar char="v"/>
            </a:pPr>
            <a:r>
              <a:rPr lang="en-US" altLang="zh-TW" sz="2400" dirty="0">
                <a:latin typeface="Arial" charset="0"/>
                <a:ea typeface="PMingLiU" charset="0"/>
                <a:cs typeface="PMingLiU" charset="0"/>
              </a:rPr>
              <a:t>Drawback: reliability model have to be developed together with the core model instead of a universal add-on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D239923F-3BCC-4048-AECE-77E7B81A4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695" y="1279092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800" dirty="0">
                <a:solidFill>
                  <a:schemeClr val="accent6"/>
                </a:solidFill>
                <a:latin typeface="Arial" charset="0"/>
                <a:ea typeface="新細明體" charset="0"/>
                <a:cs typeface="新細明體" charset="0"/>
              </a:rPr>
              <a:t>at any age in the life of the circuit</a:t>
            </a:r>
          </a:p>
        </p:txBody>
      </p:sp>
      <p:sp>
        <p:nvSpPr>
          <p:cNvPr id="13" name="Text Box 74">
            <a:extLst>
              <a:ext uri="{FF2B5EF4-FFF2-40B4-BE49-F238E27FC236}">
                <a16:creationId xmlns:a16="http://schemas.microsoft.com/office/drawing/2014/main" id="{A87DF0BD-9981-CF47-8848-F7672062D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419" y="1512456"/>
            <a:ext cx="1446213" cy="36988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800">
                <a:latin typeface="Arial" charset="0"/>
                <a:ea typeface="新細明體" charset="0"/>
                <a:cs typeface="新細明體" charset="0"/>
              </a:rPr>
              <a:t>Input Deck</a:t>
            </a:r>
          </a:p>
        </p:txBody>
      </p:sp>
      <p:sp>
        <p:nvSpPr>
          <p:cNvPr id="14" name="Text Box 75">
            <a:extLst>
              <a:ext uri="{FF2B5EF4-FFF2-40B4-BE49-F238E27FC236}">
                <a16:creationId xmlns:a16="http://schemas.microsoft.com/office/drawing/2014/main" id="{3C85E02E-318C-074B-B581-21BCC7AA6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419" y="2579256"/>
            <a:ext cx="1446213" cy="923925"/>
          </a:xfrm>
          <a:prstGeom prst="rect">
            <a:avLst/>
          </a:prstGeom>
          <a:solidFill>
            <a:srgbClr val="D9D9D9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800" dirty="0">
                <a:latin typeface="Arial" charset="0"/>
                <a:ea typeface="新細明體" charset="0"/>
                <a:cs typeface="新細明體" charset="0"/>
              </a:rPr>
              <a:t>fresh model parameter file</a:t>
            </a:r>
          </a:p>
        </p:txBody>
      </p:sp>
      <p:sp>
        <p:nvSpPr>
          <p:cNvPr id="15" name="Line 80">
            <a:extLst>
              <a:ext uri="{FF2B5EF4-FFF2-40B4-BE49-F238E27FC236}">
                <a16:creationId xmlns:a16="http://schemas.microsoft.com/office/drawing/2014/main" id="{95E8B48E-024C-654D-AAC9-C694A4F788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7219" y="1741056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83">
            <a:extLst>
              <a:ext uri="{FF2B5EF4-FFF2-40B4-BE49-F238E27FC236}">
                <a16:creationId xmlns:a16="http://schemas.microsoft.com/office/drawing/2014/main" id="{147B661F-18CB-D647-A237-E6FE6F116492}"/>
              </a:ext>
            </a:extLst>
          </p:cNvPr>
          <p:cNvSpPr>
            <a:spLocks/>
          </p:cNvSpPr>
          <p:nvPr/>
        </p:nvSpPr>
        <p:spPr bwMode="auto">
          <a:xfrm>
            <a:off x="2621206" y="1741055"/>
            <a:ext cx="303213" cy="595313"/>
          </a:xfrm>
          <a:custGeom>
            <a:avLst/>
            <a:gdLst>
              <a:gd name="T0" fmla="*/ 0 w 287"/>
              <a:gd name="T1" fmla="*/ 381 h 381"/>
              <a:gd name="T2" fmla="*/ 0 w 287"/>
              <a:gd name="T3" fmla="*/ 0 h 381"/>
              <a:gd name="T4" fmla="*/ 287 w 287"/>
              <a:gd name="T5" fmla="*/ 2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7" h="381">
                <a:moveTo>
                  <a:pt x="0" y="381"/>
                </a:moveTo>
                <a:lnTo>
                  <a:pt x="0" y="0"/>
                </a:lnTo>
                <a:lnTo>
                  <a:pt x="287" y="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Line 80">
            <a:extLst>
              <a:ext uri="{FF2B5EF4-FFF2-40B4-BE49-F238E27FC236}">
                <a16:creationId xmlns:a16="http://schemas.microsoft.com/office/drawing/2014/main" id="{9FC52F2F-62ED-9644-810B-23FABFD8C1E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7219" y="3112656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Line 80">
            <a:extLst>
              <a:ext uri="{FF2B5EF4-FFF2-40B4-BE49-F238E27FC236}">
                <a16:creationId xmlns:a16="http://schemas.microsoft.com/office/drawing/2014/main" id="{FEE01C87-B2BC-B44D-B276-67C58A4B35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9618" y="2005374"/>
            <a:ext cx="0" cy="110728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Oval 86">
            <a:extLst>
              <a:ext uri="{FF2B5EF4-FFF2-40B4-BE49-F238E27FC236}">
                <a16:creationId xmlns:a16="http://schemas.microsoft.com/office/drawing/2014/main" id="{71259506-53A4-7248-849A-C4CCCA092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695" y="2243715"/>
            <a:ext cx="1143000" cy="533400"/>
          </a:xfrm>
          <a:prstGeom prst="ellipse">
            <a:avLst/>
          </a:prstGeom>
          <a:solidFill>
            <a:schemeClr val="accent6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EA40BAF2-02BA-1844-8FAC-A653218DD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0878" y="2278111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800" dirty="0">
                <a:latin typeface="Arial" charset="0"/>
                <a:ea typeface="新細明體" charset="0"/>
                <a:cs typeface="新細明體" charset="0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648983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Including parameter update in aging simulation</a:t>
            </a:r>
            <a:endParaRPr lang="en-US" sz="3200" dirty="0">
              <a:latin typeface="Arial"/>
              <a:cs typeface="Arial"/>
            </a:endParaRPr>
          </a:p>
        </p:txBody>
      </p:sp>
      <p:graphicFrame>
        <p:nvGraphicFramePr>
          <p:cNvPr id="17" name="Object 1">
            <a:extLst>
              <a:ext uri="{FF2B5EF4-FFF2-40B4-BE49-F238E27FC236}">
                <a16:creationId xmlns:a16="http://schemas.microsoft.com/office/drawing/2014/main" id="{7FFE8F21-FF41-9048-967A-EF42DF8120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541828"/>
              </p:ext>
            </p:extLst>
          </p:nvPr>
        </p:nvGraphicFramePr>
        <p:xfrm>
          <a:off x="609600" y="1524000"/>
          <a:ext cx="259715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88" name="Equation" r:id="rId4" imgW="1549400" imgH="419100" progId="Equation.3">
                  <p:embed/>
                </p:oleObj>
              </mc:Choice>
              <mc:Fallback>
                <p:oleObj name="Equation" r:id="rId4" imgW="1549400" imgH="419100" progId="Equation.3">
                  <p:embed/>
                  <p:pic>
                    <p:nvPicPr>
                      <p:cNvPr id="2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524000"/>
                        <a:ext cx="259715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DB57B463-8B39-1140-811D-731474E9A2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242402"/>
              </p:ext>
            </p:extLst>
          </p:nvPr>
        </p:nvGraphicFramePr>
        <p:xfrm>
          <a:off x="642938" y="2413000"/>
          <a:ext cx="257492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89" name="Equation" r:id="rId6" imgW="1536700" imgH="419100" progId="Equation.3">
                  <p:embed/>
                </p:oleObj>
              </mc:Choice>
              <mc:Fallback>
                <p:oleObj name="Equation" r:id="rId6" imgW="1536700" imgH="419100" progId="Equation.3">
                  <p:embed/>
                  <p:pic>
                    <p:nvPicPr>
                      <p:cNvPr id="2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2413000"/>
                        <a:ext cx="2574925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9">
            <a:extLst>
              <a:ext uri="{FF2B5EF4-FFF2-40B4-BE49-F238E27FC236}">
                <a16:creationId xmlns:a16="http://schemas.microsoft.com/office/drawing/2014/main" id="{441D0B0F-7ED4-354C-8D35-7F13AB54F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676400"/>
            <a:ext cx="9858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000" dirty="0">
                <a:latin typeface="Arial" charset="0"/>
                <a:ea typeface="新細明體" charset="0"/>
                <a:cs typeface="新細明體" charset="0"/>
              </a:rPr>
              <a:t>versus</a:t>
            </a:r>
            <a:endParaRPr lang="en-US" altLang="zh-TW" sz="2000" i="1" baseline="-25000" dirty="0"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89847375-6EE8-BB49-917E-D88C5A55F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41938"/>
            <a:ext cx="5257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The final current is used to project the parameter degradation</a:t>
            </a:r>
          </a:p>
        </p:txBody>
      </p:sp>
      <p:graphicFrame>
        <p:nvGraphicFramePr>
          <p:cNvPr id="22" name="Object 5">
            <a:extLst>
              <a:ext uri="{FF2B5EF4-FFF2-40B4-BE49-F238E27FC236}">
                <a16:creationId xmlns:a16="http://schemas.microsoft.com/office/drawing/2014/main" id="{09F24A1E-E6BA-5F4B-B3DC-C82EF61731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45210"/>
              </p:ext>
            </p:extLst>
          </p:nvPr>
        </p:nvGraphicFramePr>
        <p:xfrm>
          <a:off x="5460155" y="1114711"/>
          <a:ext cx="4262273" cy="2992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90" name="Graph" r:id="rId8" imgW="4131869" imgH="2901696" progId="Origin50.Graph">
                  <p:embed/>
                </p:oleObj>
              </mc:Choice>
              <mc:Fallback>
                <p:oleObj name="Graph" r:id="rId8" imgW="4131869" imgH="2901696" progId="Origin50.Graph">
                  <p:embed/>
                  <p:pic>
                    <p:nvPicPr>
                      <p:cNvPr id="3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0155" y="1114711"/>
                        <a:ext cx="4262273" cy="2992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">
            <a:extLst>
              <a:ext uri="{FF2B5EF4-FFF2-40B4-BE49-F238E27FC236}">
                <a16:creationId xmlns:a16="http://schemas.microsoft.com/office/drawing/2014/main" id="{FB0BD85D-8E29-574F-927F-1146AFE680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672184"/>
              </p:ext>
            </p:extLst>
          </p:nvPr>
        </p:nvGraphicFramePr>
        <p:xfrm>
          <a:off x="762000" y="4038600"/>
          <a:ext cx="433228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91" name="Equation" r:id="rId10" imgW="2832100" imgH="647700" progId="Equation.3">
                  <p:embed/>
                </p:oleObj>
              </mc:Choice>
              <mc:Fallback>
                <p:oleObj name="Equation" r:id="rId10" imgW="2832100" imgH="647700" progId="Equation.3">
                  <p:embed/>
                  <p:pic>
                    <p:nvPicPr>
                      <p:cNvPr id="3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038600"/>
                        <a:ext cx="433228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">
            <a:extLst>
              <a:ext uri="{FF2B5EF4-FFF2-40B4-BE49-F238E27FC236}">
                <a16:creationId xmlns:a16="http://schemas.microsoft.com/office/drawing/2014/main" id="{14031242-6606-D84C-A85D-DE4FD97AD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08338"/>
            <a:ext cx="5486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PMingLiU" charset="0"/>
                <a:cs typeface="PMingLiU" charset="0"/>
              </a:rPr>
              <a:t>Including hot carrier </a:t>
            </a:r>
            <a:r>
              <a:rPr lang="en-US" altLang="zh-TW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400" i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ea typeface="PMingLiU" charset="0"/>
                <a:cs typeface="Times New Roman"/>
              </a:rPr>
              <a:t>th</a:t>
            </a: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PMingLiU" charset="0"/>
                <a:cs typeface="PMingLiU" charset="0"/>
              </a:rPr>
              <a:t> degradation model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4F896A-6CCC-9941-AE5E-EF2A4C332090}"/>
              </a:ext>
            </a:extLst>
          </p:cNvPr>
          <p:cNvGrpSpPr/>
          <p:nvPr/>
        </p:nvGrpSpPr>
        <p:grpSpPr>
          <a:xfrm>
            <a:off x="5635083" y="3869343"/>
            <a:ext cx="3901927" cy="2798956"/>
            <a:chOff x="5638800" y="3810000"/>
            <a:chExt cx="3797300" cy="2667000"/>
          </a:xfrm>
        </p:grpSpPr>
        <p:graphicFrame>
          <p:nvGraphicFramePr>
            <p:cNvPr id="23" name="Object 5">
              <a:extLst>
                <a:ext uri="{FF2B5EF4-FFF2-40B4-BE49-F238E27FC236}">
                  <a16:creationId xmlns:a16="http://schemas.microsoft.com/office/drawing/2014/main" id="{37804C4D-3455-1D4E-A92F-489E240A330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2708196"/>
                </p:ext>
              </p:extLst>
            </p:nvPr>
          </p:nvGraphicFramePr>
          <p:xfrm>
            <a:off x="5638800" y="3810000"/>
            <a:ext cx="3797300" cy="2667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292" name="Graph" r:id="rId12" imgW="4133088" imgH="2901696" progId="Origin50.Graph">
                    <p:embed/>
                  </p:oleObj>
                </mc:Choice>
                <mc:Fallback>
                  <p:oleObj name="Graph" r:id="rId12" imgW="4133088" imgH="2901696" progId="Origin50.Graph">
                    <p:embed/>
                    <p:pic>
                      <p:nvPicPr>
                        <p:cNvPr id="32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38800" y="3810000"/>
                          <a:ext cx="3797300" cy="26670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B4601D2-3D3D-4345-8404-F1C0F28675EE}"/>
                </a:ext>
              </a:extLst>
            </p:cNvPr>
            <p:cNvSpPr/>
            <p:nvPr/>
          </p:nvSpPr>
          <p:spPr>
            <a:xfrm>
              <a:off x="6556917" y="5850673"/>
              <a:ext cx="2468137" cy="200722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1001">
              <a:schemeClr val="l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9127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Fitting degradation data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3EB0701-862F-7F41-ADBD-4BFBBB48E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7" y="1371788"/>
            <a:ext cx="4495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Degradation rate deviates from the general power-law time-function prediction</a:t>
            </a:r>
          </a:p>
          <a:p>
            <a:pPr algn="l">
              <a:spcAft>
                <a:spcPts val="1200"/>
              </a:spcAft>
              <a:buFont typeface="Wingdings" charset="0"/>
              <a:buChar char="v"/>
            </a:pPr>
            <a:endParaRPr lang="en-US" altLang="zh-TW" sz="2400" dirty="0">
              <a:solidFill>
                <a:srgbClr val="595959"/>
              </a:solidFill>
              <a:latin typeface="Arial" charset="0"/>
              <a:ea typeface="PMingLiU" charset="0"/>
              <a:cs typeface="PMingLiU" charset="0"/>
            </a:endParaRPr>
          </a:p>
          <a:p>
            <a:pPr algn="l">
              <a:spcAft>
                <a:spcPts val="1200"/>
              </a:spcAft>
              <a:buFont typeface="Wingdings" charset="0"/>
              <a:buChar char="v"/>
            </a:pPr>
            <a:endParaRPr lang="en-US" altLang="zh-TW" sz="2400" dirty="0">
              <a:solidFill>
                <a:srgbClr val="595959"/>
              </a:solidFill>
              <a:latin typeface="Arial" charset="0"/>
              <a:ea typeface="PMingLiU" charset="0"/>
              <a:cs typeface="PMingLiU" charset="0"/>
            </a:endParaRPr>
          </a:p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Static data extraction cannot handle dynamic behavior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7B96C1-2FE7-7F43-AD19-943DAF29C3B2}"/>
              </a:ext>
            </a:extLst>
          </p:cNvPr>
          <p:cNvCxnSpPr/>
          <p:nvPr/>
        </p:nvCxnSpPr>
        <p:spPr>
          <a:xfrm>
            <a:off x="954087" y="6190908"/>
            <a:ext cx="24384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2730F5-2B00-8D48-86A7-DA706FDD77F5}"/>
              </a:ext>
            </a:extLst>
          </p:cNvPr>
          <p:cNvCxnSpPr/>
          <p:nvPr/>
        </p:nvCxnSpPr>
        <p:spPr>
          <a:xfrm flipV="1">
            <a:off x="954087" y="4789146"/>
            <a:ext cx="0" cy="14017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539AB2-6A75-224D-8C21-D510A08D7C57}"/>
              </a:ext>
            </a:extLst>
          </p:cNvPr>
          <p:cNvCxnSpPr/>
          <p:nvPr/>
        </p:nvCxnSpPr>
        <p:spPr>
          <a:xfrm flipV="1">
            <a:off x="954087" y="5047908"/>
            <a:ext cx="381000" cy="1143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495EEA-0375-154A-848F-A5DD8373EF66}"/>
              </a:ext>
            </a:extLst>
          </p:cNvPr>
          <p:cNvCxnSpPr/>
          <p:nvPr/>
        </p:nvCxnSpPr>
        <p:spPr>
          <a:xfrm>
            <a:off x="1335087" y="5047908"/>
            <a:ext cx="762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A30E0D-91B2-8B4C-B600-895064BCEB7D}"/>
              </a:ext>
            </a:extLst>
          </p:cNvPr>
          <p:cNvCxnSpPr/>
          <p:nvPr/>
        </p:nvCxnSpPr>
        <p:spPr>
          <a:xfrm>
            <a:off x="2097087" y="5047908"/>
            <a:ext cx="304800" cy="1143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AB410A-63FB-224C-945A-9D83F9973409}"/>
              </a:ext>
            </a:extLst>
          </p:cNvPr>
          <p:cNvCxnSpPr/>
          <p:nvPr/>
        </p:nvCxnSpPr>
        <p:spPr>
          <a:xfrm>
            <a:off x="2401887" y="6190908"/>
            <a:ext cx="762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8">
            <a:extLst>
              <a:ext uri="{FF2B5EF4-FFF2-40B4-BE49-F238E27FC236}">
                <a16:creationId xmlns:a16="http://schemas.microsoft.com/office/drawing/2014/main" id="{5735B6A3-0ED9-AB4C-8EA1-6EF1A5D98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287" y="5957546"/>
            <a:ext cx="357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/>
            <a:r>
              <a:rPr lang="en-US" altLang="zh-CN" sz="2400" i="1">
                <a:latin typeface="Arial" charset="0"/>
                <a:cs typeface="Arial" charset="0"/>
              </a:rPr>
              <a:t>t</a:t>
            </a:r>
            <a:endParaRPr lang="zh-CN" altLang="en-US" sz="2400" i="1">
              <a:latin typeface="Arial" charset="0"/>
              <a:cs typeface="Arial" charset="0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F3F706ED-FFD7-9240-B7FA-4F0A3D0F2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7" y="4514508"/>
            <a:ext cx="61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/>
            <a:r>
              <a:rPr lang="en-US" altLang="zh-CN" sz="2400" i="1">
                <a:latin typeface="Arial" charset="0"/>
                <a:cs typeface="Arial" charset="0"/>
              </a:rPr>
              <a:t>V</a:t>
            </a:r>
            <a:r>
              <a:rPr lang="en-US" altLang="zh-CN" sz="2400" i="1" baseline="-25000">
                <a:latin typeface="Arial" charset="0"/>
                <a:cs typeface="Arial" charset="0"/>
              </a:rPr>
              <a:t>in</a:t>
            </a:r>
            <a:endParaRPr lang="zh-CN" altLang="en-US" sz="2400" i="1" baseline="-25000">
              <a:latin typeface="Arial" charset="0"/>
              <a:cs typeface="Arial" charset="0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07FE8E2E-CAC8-FD47-8E01-FE13E466D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637" y="4590708"/>
            <a:ext cx="76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/>
            <a:r>
              <a:rPr lang="en-US" altLang="zh-CN" sz="2000">
                <a:latin typeface="Arial" charset="0"/>
                <a:cs typeface="Arial" charset="0"/>
              </a:rPr>
              <a:t>NBTI</a:t>
            </a:r>
            <a:endParaRPr lang="zh-CN" altLang="en-US" sz="2000">
              <a:latin typeface="Arial" charset="0"/>
              <a:cs typeface="Arial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A35A55-75B0-8046-870D-7CD4619AD6C2}"/>
              </a:ext>
            </a:extLst>
          </p:cNvPr>
          <p:cNvCxnSpPr/>
          <p:nvPr/>
        </p:nvCxnSpPr>
        <p:spPr>
          <a:xfrm flipH="1">
            <a:off x="1211262" y="4863758"/>
            <a:ext cx="1443038" cy="755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1DC523D-8BF6-6E44-A18A-6EBF13D65327}"/>
              </a:ext>
            </a:extLst>
          </p:cNvPr>
          <p:cNvCxnSpPr/>
          <p:nvPr/>
        </p:nvCxnSpPr>
        <p:spPr>
          <a:xfrm flipH="1">
            <a:off x="2281237" y="5016158"/>
            <a:ext cx="525463" cy="603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00E8FFA-3C51-6243-AD48-90DF37EF2FC9}"/>
              </a:ext>
            </a:extLst>
          </p:cNvPr>
          <p:cNvCxnSpPr/>
          <p:nvPr/>
        </p:nvCxnSpPr>
        <p:spPr>
          <a:xfrm flipH="1">
            <a:off x="1625600" y="4679608"/>
            <a:ext cx="1028700" cy="2936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78FCAE9-7860-2145-9D69-3C72709966FC}"/>
              </a:ext>
            </a:extLst>
          </p:cNvPr>
          <p:cNvCxnSpPr/>
          <p:nvPr/>
        </p:nvCxnSpPr>
        <p:spPr>
          <a:xfrm>
            <a:off x="2959100" y="5047908"/>
            <a:ext cx="0" cy="1008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2751D7-7B84-894B-8A8D-27F0DBC08445}"/>
                  </a:ext>
                </a:extLst>
              </p:cNvPr>
              <p:cNvSpPr txBox="1"/>
              <p:nvPr/>
            </p:nvSpPr>
            <p:spPr>
              <a:xfrm>
                <a:off x="768437" y="2709164"/>
                <a:ext cx="4166397" cy="6601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𝑒𝑥𝑝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𝐸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𝑚𝑎𝑥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2751D7-7B84-894B-8A8D-27F0DBC08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37" y="2709164"/>
                <a:ext cx="4166397" cy="660117"/>
              </a:xfrm>
              <a:prstGeom prst="rect">
                <a:avLst/>
              </a:prstGeom>
              <a:blipFill>
                <a:blip r:embed="rId3"/>
                <a:stretch>
                  <a:fillRect l="-608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4">
            <a:extLst>
              <a:ext uri="{FF2B5EF4-FFF2-40B4-BE49-F238E27FC236}">
                <a16:creationId xmlns:a16="http://schemas.microsoft.com/office/drawing/2014/main" id="{9570D20C-BDC9-6840-B3D3-D3316A417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904" y="1200378"/>
            <a:ext cx="4387988" cy="315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1">
            <a:extLst>
              <a:ext uri="{FF2B5EF4-FFF2-40B4-BE49-F238E27FC236}">
                <a16:creationId xmlns:a16="http://schemas.microsoft.com/office/drawing/2014/main" id="{F48E647A-BF3F-A949-851C-C36F4CFA4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686" y="4705197"/>
            <a:ext cx="50726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Using dynamic parameter update does not require to change the underlying physics under static bias</a:t>
            </a:r>
          </a:p>
        </p:txBody>
      </p:sp>
    </p:spTree>
    <p:extLst>
      <p:ext uri="{BB962C8B-B14F-4D97-AF65-F5344CB8AC3E}">
        <p14:creationId xmlns:p14="http://schemas.microsoft.com/office/powerpoint/2010/main" val="221291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Runtime example</a:t>
            </a:r>
            <a:endParaRPr lang="en-US" sz="3200" dirty="0">
              <a:latin typeface="Arial"/>
              <a:cs typeface="Arial"/>
            </a:endParaRPr>
          </a:p>
        </p:txBody>
      </p:sp>
      <p:graphicFrame>
        <p:nvGraphicFramePr>
          <p:cNvPr id="13" name="Object 4">
            <a:extLst>
              <a:ext uri="{FF2B5EF4-FFF2-40B4-BE49-F238E27FC236}">
                <a16:creationId xmlns:a16="http://schemas.microsoft.com/office/drawing/2014/main" id="{5FB3F915-42D8-7A4D-8E4F-A81EF0E688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926856"/>
              </p:ext>
            </p:extLst>
          </p:nvPr>
        </p:nvGraphicFramePr>
        <p:xfrm>
          <a:off x="4356307" y="1720430"/>
          <a:ext cx="4816475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5" name="Graph" r:id="rId4" imgW="31000700" imgH="21755100" progId="Origin50.Graph">
                  <p:embed/>
                </p:oleObj>
              </mc:Choice>
              <mc:Fallback>
                <p:oleObj name="Graph" r:id="rId4" imgW="31000700" imgH="21755100" progId="Origin50.Graph">
                  <p:embed/>
                  <p:pic>
                    <p:nvPicPr>
                      <p:cNvPr id="13" name="Object 4">
                        <a:extLst>
                          <a:ext uri="{FF2B5EF4-FFF2-40B4-BE49-F238E27FC236}">
                            <a16:creationId xmlns:a16="http://schemas.microsoft.com/office/drawing/2014/main" id="{5FB3F915-42D8-7A4D-8E4F-A81EF0E688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307" y="1720430"/>
                        <a:ext cx="4816475" cy="339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>
            <a:extLst>
              <a:ext uri="{FF2B5EF4-FFF2-40B4-BE49-F238E27FC236}">
                <a16:creationId xmlns:a16="http://schemas.microsoft.com/office/drawing/2014/main" id="{9E6709A3-A1BB-9446-9E7A-B33D9695C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50" y="1528763"/>
            <a:ext cx="2557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595959"/>
                </a:solidFill>
                <a:latin typeface="Arial" charset="0"/>
                <a:cs typeface="Arial" charset="0"/>
              </a:rPr>
              <a:t>Aging description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C48D6DE2-BFF2-2641-A716-09678C819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5186363"/>
            <a:ext cx="2649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  <a:cs typeface="Arial" charset="0"/>
              </a:rPr>
              <a:t>Parameter update</a:t>
            </a:r>
          </a:p>
        </p:txBody>
      </p:sp>
      <p:graphicFrame>
        <p:nvGraphicFramePr>
          <p:cNvPr id="16" name="Object 7">
            <a:extLst>
              <a:ext uri="{FF2B5EF4-FFF2-40B4-BE49-F238E27FC236}">
                <a16:creationId xmlns:a16="http://schemas.microsoft.com/office/drawing/2014/main" id="{BDAE25AF-50B2-6F4B-889E-C249FE4EC3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5788" y="1985963"/>
          <a:ext cx="3087687" cy="326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6" name="Visio" r:id="rId6" imgW="2870200" imgH="3441700" progId="Visio.Drawing.11">
                  <p:embed/>
                </p:oleObj>
              </mc:Choice>
              <mc:Fallback>
                <p:oleObj name="Visio" r:id="rId6" imgW="2870200" imgH="3441700" progId="Visio.Drawing.11">
                  <p:embed/>
                  <p:pic>
                    <p:nvPicPr>
                      <p:cNvPr id="16" name="Object 7">
                        <a:extLst>
                          <a:ext uri="{FF2B5EF4-FFF2-40B4-BE49-F238E27FC236}">
                            <a16:creationId xmlns:a16="http://schemas.microsoft.com/office/drawing/2014/main" id="{BDAE25AF-50B2-6F4B-889E-C249FE4EC3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778" t="13544" r="2888" b="4082"/>
                      <a:stretch>
                        <a:fillRect/>
                      </a:stretch>
                    </p:blipFill>
                    <p:spPr bwMode="auto">
                      <a:xfrm>
                        <a:off x="585788" y="1985963"/>
                        <a:ext cx="3087687" cy="326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ight Arrow 18">
            <a:extLst>
              <a:ext uri="{FF2B5EF4-FFF2-40B4-BE49-F238E27FC236}">
                <a16:creationId xmlns:a16="http://schemas.microsoft.com/office/drawing/2014/main" id="{8C7ED704-20DB-5B4A-AC5F-4B030094151D}"/>
              </a:ext>
            </a:extLst>
          </p:cNvPr>
          <p:cNvSpPr/>
          <p:nvPr/>
        </p:nvSpPr>
        <p:spPr>
          <a:xfrm>
            <a:off x="3749675" y="3209925"/>
            <a:ext cx="381000" cy="47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3098EF01-1E94-8B47-A217-422603624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182" y="1267993"/>
            <a:ext cx="5272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595959"/>
                </a:solidFill>
                <a:latin typeface="Arial" charset="0"/>
                <a:cs typeface="Arial" charset="0"/>
              </a:rPr>
              <a:t>Time evolution of current degradation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1BC-7B2D-9842-B51C-7CAD8D400FFE}"/>
              </a:ext>
            </a:extLst>
          </p:cNvPr>
          <p:cNvCxnSpPr>
            <a:cxnSpLocks/>
          </p:cNvCxnSpPr>
          <p:nvPr/>
        </p:nvCxnSpPr>
        <p:spPr>
          <a:xfrm>
            <a:off x="8021341" y="2474996"/>
            <a:ext cx="669074" cy="0"/>
          </a:xfrm>
          <a:prstGeom prst="line">
            <a:avLst/>
          </a:prstGeom>
          <a:ln>
            <a:solidFill>
              <a:srgbClr val="0068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CFCAF2-A9DD-F04F-893E-5D461E18C8AF}"/>
              </a:ext>
            </a:extLst>
          </p:cNvPr>
          <p:cNvCxnSpPr>
            <a:cxnSpLocks/>
          </p:cNvCxnSpPr>
          <p:nvPr/>
        </p:nvCxnSpPr>
        <p:spPr>
          <a:xfrm flipV="1">
            <a:off x="6561886" y="2478713"/>
            <a:ext cx="742061" cy="2929"/>
          </a:xfrm>
          <a:prstGeom prst="line">
            <a:avLst/>
          </a:prstGeom>
          <a:ln>
            <a:solidFill>
              <a:srgbClr val="0068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DF318A-69E4-DE4B-BF9F-8BC86AACFDE2}"/>
              </a:ext>
            </a:extLst>
          </p:cNvPr>
          <p:cNvCxnSpPr>
            <a:cxnSpLocks/>
          </p:cNvCxnSpPr>
          <p:nvPr/>
        </p:nvCxnSpPr>
        <p:spPr>
          <a:xfrm>
            <a:off x="5136892" y="2474996"/>
            <a:ext cx="721114" cy="0"/>
          </a:xfrm>
          <a:prstGeom prst="line">
            <a:avLst/>
          </a:prstGeom>
          <a:ln>
            <a:solidFill>
              <a:srgbClr val="0068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9C3DB0C1-34D1-964B-BE29-E95E85B47A02}"/>
              </a:ext>
            </a:extLst>
          </p:cNvPr>
          <p:cNvSpPr/>
          <p:nvPr/>
        </p:nvSpPr>
        <p:spPr>
          <a:xfrm>
            <a:off x="5077419" y="2474996"/>
            <a:ext cx="59473" cy="817756"/>
          </a:xfrm>
          <a:custGeom>
            <a:avLst/>
            <a:gdLst>
              <a:gd name="connsiteX0" fmla="*/ 96644 w 96644"/>
              <a:gd name="connsiteY0" fmla="*/ 0 h 1070517"/>
              <a:gd name="connsiteX1" fmla="*/ 52039 w 96644"/>
              <a:gd name="connsiteY1" fmla="*/ 877229 h 1070517"/>
              <a:gd name="connsiteX2" fmla="*/ 0 w 96644"/>
              <a:gd name="connsiteY2" fmla="*/ 1070517 h 1070517"/>
              <a:gd name="connsiteX3" fmla="*/ 0 w 96644"/>
              <a:gd name="connsiteY3" fmla="*/ 1070517 h 10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644" h="1070517">
                <a:moveTo>
                  <a:pt x="96644" y="0"/>
                </a:moveTo>
                <a:lnTo>
                  <a:pt x="52039" y="877229"/>
                </a:lnTo>
                <a:lnTo>
                  <a:pt x="0" y="1070517"/>
                </a:lnTo>
                <a:lnTo>
                  <a:pt x="0" y="1070517"/>
                </a:lnTo>
              </a:path>
            </a:pathLst>
          </a:custGeom>
          <a:noFill/>
          <a:ln w="19050">
            <a:solidFill>
              <a:srgbClr val="006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2D082862-A9C3-8840-807E-62C91CEEF8F8}"/>
              </a:ext>
            </a:extLst>
          </p:cNvPr>
          <p:cNvSpPr/>
          <p:nvPr/>
        </p:nvSpPr>
        <p:spPr>
          <a:xfrm>
            <a:off x="6532150" y="2481642"/>
            <a:ext cx="59473" cy="817756"/>
          </a:xfrm>
          <a:custGeom>
            <a:avLst/>
            <a:gdLst>
              <a:gd name="connsiteX0" fmla="*/ 96644 w 96644"/>
              <a:gd name="connsiteY0" fmla="*/ 0 h 1070517"/>
              <a:gd name="connsiteX1" fmla="*/ 52039 w 96644"/>
              <a:gd name="connsiteY1" fmla="*/ 877229 h 1070517"/>
              <a:gd name="connsiteX2" fmla="*/ 0 w 96644"/>
              <a:gd name="connsiteY2" fmla="*/ 1070517 h 1070517"/>
              <a:gd name="connsiteX3" fmla="*/ 0 w 96644"/>
              <a:gd name="connsiteY3" fmla="*/ 1070517 h 10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644" h="1070517">
                <a:moveTo>
                  <a:pt x="96644" y="0"/>
                </a:moveTo>
                <a:lnTo>
                  <a:pt x="52039" y="877229"/>
                </a:lnTo>
                <a:lnTo>
                  <a:pt x="0" y="1070517"/>
                </a:lnTo>
                <a:lnTo>
                  <a:pt x="0" y="1070517"/>
                </a:lnTo>
              </a:path>
            </a:pathLst>
          </a:custGeom>
          <a:noFill/>
          <a:ln w="19050">
            <a:solidFill>
              <a:srgbClr val="006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2C4E7C8-3632-4543-9C1F-F017E2EAA8EA}"/>
              </a:ext>
            </a:extLst>
          </p:cNvPr>
          <p:cNvSpPr/>
          <p:nvPr/>
        </p:nvSpPr>
        <p:spPr>
          <a:xfrm>
            <a:off x="7986881" y="2488030"/>
            <a:ext cx="59473" cy="817756"/>
          </a:xfrm>
          <a:custGeom>
            <a:avLst/>
            <a:gdLst>
              <a:gd name="connsiteX0" fmla="*/ 96644 w 96644"/>
              <a:gd name="connsiteY0" fmla="*/ 0 h 1070517"/>
              <a:gd name="connsiteX1" fmla="*/ 52039 w 96644"/>
              <a:gd name="connsiteY1" fmla="*/ 877229 h 1070517"/>
              <a:gd name="connsiteX2" fmla="*/ 0 w 96644"/>
              <a:gd name="connsiteY2" fmla="*/ 1070517 h 1070517"/>
              <a:gd name="connsiteX3" fmla="*/ 0 w 96644"/>
              <a:gd name="connsiteY3" fmla="*/ 1070517 h 10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644" h="1070517">
                <a:moveTo>
                  <a:pt x="96644" y="0"/>
                </a:moveTo>
                <a:lnTo>
                  <a:pt x="52039" y="877229"/>
                </a:lnTo>
                <a:lnTo>
                  <a:pt x="0" y="1070517"/>
                </a:lnTo>
                <a:lnTo>
                  <a:pt x="0" y="1070517"/>
                </a:lnTo>
              </a:path>
            </a:pathLst>
          </a:custGeom>
          <a:noFill/>
          <a:ln w="19050">
            <a:solidFill>
              <a:srgbClr val="006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8BB9998-8387-5242-A9FE-0418914ADEA2}"/>
              </a:ext>
            </a:extLst>
          </p:cNvPr>
          <p:cNvSpPr/>
          <p:nvPr/>
        </p:nvSpPr>
        <p:spPr>
          <a:xfrm flipH="1">
            <a:off x="5884101" y="2481642"/>
            <a:ext cx="54323" cy="817756"/>
          </a:xfrm>
          <a:custGeom>
            <a:avLst/>
            <a:gdLst>
              <a:gd name="connsiteX0" fmla="*/ 96644 w 96644"/>
              <a:gd name="connsiteY0" fmla="*/ 0 h 1070517"/>
              <a:gd name="connsiteX1" fmla="*/ 52039 w 96644"/>
              <a:gd name="connsiteY1" fmla="*/ 877229 h 1070517"/>
              <a:gd name="connsiteX2" fmla="*/ 0 w 96644"/>
              <a:gd name="connsiteY2" fmla="*/ 1070517 h 1070517"/>
              <a:gd name="connsiteX3" fmla="*/ 0 w 96644"/>
              <a:gd name="connsiteY3" fmla="*/ 1070517 h 10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644" h="1070517">
                <a:moveTo>
                  <a:pt x="96644" y="0"/>
                </a:moveTo>
                <a:lnTo>
                  <a:pt x="52039" y="877229"/>
                </a:lnTo>
                <a:lnTo>
                  <a:pt x="0" y="1070517"/>
                </a:lnTo>
                <a:lnTo>
                  <a:pt x="0" y="1070517"/>
                </a:lnTo>
              </a:path>
            </a:pathLst>
          </a:custGeom>
          <a:noFill/>
          <a:ln w="19050">
            <a:solidFill>
              <a:srgbClr val="006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F771B82-71A9-BB40-AA46-A013BEEFF073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5938424" y="3299398"/>
            <a:ext cx="593726" cy="2672"/>
          </a:xfrm>
          <a:prstGeom prst="line">
            <a:avLst/>
          </a:prstGeom>
          <a:ln>
            <a:solidFill>
              <a:srgbClr val="0068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5DB7D1E-1FFA-5240-A91A-9E480530F573}"/>
              </a:ext>
            </a:extLst>
          </p:cNvPr>
          <p:cNvCxnSpPr>
            <a:cxnSpLocks/>
          </p:cNvCxnSpPr>
          <p:nvPr/>
        </p:nvCxnSpPr>
        <p:spPr>
          <a:xfrm flipV="1">
            <a:off x="7385373" y="3298062"/>
            <a:ext cx="593726" cy="2672"/>
          </a:xfrm>
          <a:prstGeom prst="line">
            <a:avLst/>
          </a:prstGeom>
          <a:ln>
            <a:solidFill>
              <a:srgbClr val="0068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>
            <a:extLst>
              <a:ext uri="{FF2B5EF4-FFF2-40B4-BE49-F238E27FC236}">
                <a16:creationId xmlns:a16="http://schemas.microsoft.com/office/drawing/2014/main" id="{087FAA91-A9B8-AD4A-A475-2F6E605AC95C}"/>
              </a:ext>
            </a:extLst>
          </p:cNvPr>
          <p:cNvSpPr/>
          <p:nvPr/>
        </p:nvSpPr>
        <p:spPr>
          <a:xfrm flipH="1">
            <a:off x="7323268" y="2488030"/>
            <a:ext cx="54323" cy="817756"/>
          </a:xfrm>
          <a:custGeom>
            <a:avLst/>
            <a:gdLst>
              <a:gd name="connsiteX0" fmla="*/ 96644 w 96644"/>
              <a:gd name="connsiteY0" fmla="*/ 0 h 1070517"/>
              <a:gd name="connsiteX1" fmla="*/ 52039 w 96644"/>
              <a:gd name="connsiteY1" fmla="*/ 877229 h 1070517"/>
              <a:gd name="connsiteX2" fmla="*/ 0 w 96644"/>
              <a:gd name="connsiteY2" fmla="*/ 1070517 h 1070517"/>
              <a:gd name="connsiteX3" fmla="*/ 0 w 96644"/>
              <a:gd name="connsiteY3" fmla="*/ 1070517 h 10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644" h="1070517">
                <a:moveTo>
                  <a:pt x="96644" y="0"/>
                </a:moveTo>
                <a:lnTo>
                  <a:pt x="52039" y="877229"/>
                </a:lnTo>
                <a:lnTo>
                  <a:pt x="0" y="1070517"/>
                </a:lnTo>
                <a:lnTo>
                  <a:pt x="0" y="1070517"/>
                </a:lnTo>
              </a:path>
            </a:pathLst>
          </a:custGeom>
          <a:noFill/>
          <a:ln w="19050">
            <a:solidFill>
              <a:srgbClr val="006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7995A1-4051-1148-8C40-00FBAB332D9D}"/>
              </a:ext>
            </a:extLst>
          </p:cNvPr>
          <p:cNvSpPr txBox="1"/>
          <p:nvPr/>
        </p:nvSpPr>
        <p:spPr>
          <a:xfrm>
            <a:off x="5858006" y="201889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flesh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03E608-C489-4342-81E2-9F9131D72999}"/>
              </a:ext>
            </a:extLst>
          </p:cNvPr>
          <p:cNvSpPr txBox="1"/>
          <p:nvPr/>
        </p:nvSpPr>
        <p:spPr>
          <a:xfrm>
            <a:off x="5637978" y="3290312"/>
            <a:ext cx="107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8FE"/>
                </a:solidFill>
              </a:rPr>
              <a:t>degraded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C9E8ED2F-C771-4E4F-B492-F1F721DB9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644" y="5231120"/>
            <a:ext cx="449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In addition to the result, the degradation process can be simulated</a:t>
            </a:r>
          </a:p>
        </p:txBody>
      </p:sp>
    </p:spTree>
    <p:extLst>
      <p:ext uri="{BB962C8B-B14F-4D97-AF65-F5344CB8AC3E}">
        <p14:creationId xmlns:p14="http://schemas.microsoft.com/office/powerpoint/2010/main" val="2529166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From static data to switching behavior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8F95513B-F7E9-9742-9DDB-1D94B828A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65" y="1338997"/>
            <a:ext cx="8873067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Device level aging parameters are extracted based on static biasing data</a:t>
            </a:r>
          </a:p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How to accumulate “age” from different characteristics when varying inputs are used?</a:t>
            </a:r>
            <a:endParaRPr lang="en-US" altLang="zh-TW" sz="2400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BB8C08-2DE2-D44F-A3A2-BB4064CC077F}"/>
              </a:ext>
            </a:extLst>
          </p:cNvPr>
          <p:cNvSpPr/>
          <p:nvPr/>
        </p:nvSpPr>
        <p:spPr>
          <a:xfrm>
            <a:off x="5901267" y="3434795"/>
            <a:ext cx="3362003" cy="21056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DAFE85-F5A6-064D-AA7C-BC33236CB06C}"/>
              </a:ext>
            </a:extLst>
          </p:cNvPr>
          <p:cNvSpPr/>
          <p:nvPr/>
        </p:nvSpPr>
        <p:spPr>
          <a:xfrm>
            <a:off x="499533" y="3434795"/>
            <a:ext cx="5113867" cy="21056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1">
            <a:extLst>
              <a:ext uri="{FF2B5EF4-FFF2-40B4-BE49-F238E27FC236}">
                <a16:creationId xmlns:a16="http://schemas.microsoft.com/office/drawing/2014/main" id="{9FF763A4-8738-1549-A955-36AD36687B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819" y="3793453"/>
            <a:ext cx="0" cy="140438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Line 21">
            <a:extLst>
              <a:ext uri="{FF2B5EF4-FFF2-40B4-BE49-F238E27FC236}">
                <a16:creationId xmlns:a16="http://schemas.microsoft.com/office/drawing/2014/main" id="{805E0BBD-23C3-F747-8CF6-2B8FA5F494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819" y="5197834"/>
            <a:ext cx="1814741" cy="1255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id="{9B68DA9D-927B-B646-A341-C32549EAC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221" y="3586471"/>
            <a:ext cx="797978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bias</a:t>
            </a:r>
            <a:endParaRPr lang="en-US" altLang="zh-TW" sz="2000" i="1" baseline="-25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A77F2E37-6A06-B545-BA6D-732BE2652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037" y="5012157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F5AAD1-6868-284B-8C30-68E9B8C395A1}"/>
              </a:ext>
            </a:extLst>
          </p:cNvPr>
          <p:cNvCxnSpPr/>
          <p:nvPr/>
        </p:nvCxnSpPr>
        <p:spPr>
          <a:xfrm>
            <a:off x="788819" y="4054833"/>
            <a:ext cx="1442185" cy="0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ine 21">
            <a:extLst>
              <a:ext uri="{FF2B5EF4-FFF2-40B4-BE49-F238E27FC236}">
                <a16:creationId xmlns:a16="http://schemas.microsoft.com/office/drawing/2014/main" id="{C1496377-E03C-0F40-B3E8-B8D7950C20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6848" y="3850575"/>
            <a:ext cx="0" cy="140438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Line 21">
            <a:extLst>
              <a:ext uri="{FF2B5EF4-FFF2-40B4-BE49-F238E27FC236}">
                <a16:creationId xmlns:a16="http://schemas.microsoft.com/office/drawing/2014/main" id="{F93571D3-CE0B-6846-A72B-CFF065D550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6848" y="5254959"/>
            <a:ext cx="18031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id="{EE575434-626F-7647-9048-48E2DE1DE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956" y="3623654"/>
            <a:ext cx="514330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dirty="0">
                <a:solidFill>
                  <a:srgbClr val="F79646"/>
                </a:solidFill>
                <a:latin typeface="Symbol" charset="2"/>
                <a:ea typeface="PMingLiU" charset="0"/>
                <a:cs typeface="Symbol" charset="2"/>
              </a:rPr>
              <a:t>D</a:t>
            </a:r>
            <a:r>
              <a:rPr lang="en-US" altLang="zh-TW" sz="2000" i="1" dirty="0">
                <a:solidFill>
                  <a:srgbClr val="F79646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>
                <a:solidFill>
                  <a:srgbClr val="F79646"/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AF56FEB8-73F3-994B-BDFD-6D8C41357240}"/>
              </a:ext>
            </a:extLst>
          </p:cNvPr>
          <p:cNvSpPr/>
          <p:nvPr/>
        </p:nvSpPr>
        <p:spPr>
          <a:xfrm>
            <a:off x="2782548" y="4323372"/>
            <a:ext cx="448735" cy="2605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46AB075-E394-EC45-B983-796DD18F80CB}"/>
              </a:ext>
            </a:extLst>
          </p:cNvPr>
          <p:cNvCxnSpPr/>
          <p:nvPr/>
        </p:nvCxnSpPr>
        <p:spPr>
          <a:xfrm flipV="1">
            <a:off x="788819" y="4334692"/>
            <a:ext cx="1442185" cy="22974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E857AC4-6455-884F-B371-72A58D1CFC57}"/>
              </a:ext>
            </a:extLst>
          </p:cNvPr>
          <p:cNvCxnSpPr/>
          <p:nvPr/>
        </p:nvCxnSpPr>
        <p:spPr>
          <a:xfrm>
            <a:off x="788819" y="4660499"/>
            <a:ext cx="1442185" cy="0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8">
            <a:extLst>
              <a:ext uri="{FF2B5EF4-FFF2-40B4-BE49-F238E27FC236}">
                <a16:creationId xmlns:a16="http://schemas.microsoft.com/office/drawing/2014/main" id="{7B34A7E1-C0F6-5449-8F55-4C3C513D8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5219" y="5056503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48" name="Rectangle 8">
            <a:extLst>
              <a:ext uri="{FF2B5EF4-FFF2-40B4-BE49-F238E27FC236}">
                <a16:creationId xmlns:a16="http://schemas.microsoft.com/office/drawing/2014/main" id="{068F981C-8A09-EA48-A503-E42E24BD0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671" y="3793453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3</a:t>
            </a:r>
          </a:p>
        </p:txBody>
      </p:sp>
      <p:sp>
        <p:nvSpPr>
          <p:cNvPr id="49" name="Rectangle 8">
            <a:extLst>
              <a:ext uri="{FF2B5EF4-FFF2-40B4-BE49-F238E27FC236}">
                <a16:creationId xmlns:a16="http://schemas.microsoft.com/office/drawing/2014/main" id="{95C15C39-8AEB-EE4D-A74E-07A09E5A0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389" y="4123544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500B7D0A-EBD9-4440-BAC3-40D873CA0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107" y="4453635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CB9801CE-A99F-8D41-8F41-B06D9F46C4C5}"/>
              </a:ext>
            </a:extLst>
          </p:cNvPr>
          <p:cNvSpPr/>
          <p:nvPr/>
        </p:nvSpPr>
        <p:spPr>
          <a:xfrm>
            <a:off x="3432956" y="4674046"/>
            <a:ext cx="1667933" cy="567552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933" h="508000">
                <a:moveTo>
                  <a:pt x="0" y="508000"/>
                </a:moveTo>
                <a:lnTo>
                  <a:pt x="355600" y="262467"/>
                </a:lnTo>
                <a:lnTo>
                  <a:pt x="973666" y="84667"/>
                </a:lnTo>
                <a:lnTo>
                  <a:pt x="1667933" y="0"/>
                </a:lnTo>
                <a:lnTo>
                  <a:pt x="1667933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61752732-132D-6D4B-9399-F15ED7DDB1BC}"/>
              </a:ext>
            </a:extLst>
          </p:cNvPr>
          <p:cNvSpPr/>
          <p:nvPr/>
        </p:nvSpPr>
        <p:spPr>
          <a:xfrm>
            <a:off x="3424489" y="4201979"/>
            <a:ext cx="1667933" cy="1039226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933" h="508000">
                <a:moveTo>
                  <a:pt x="0" y="508000"/>
                </a:moveTo>
                <a:lnTo>
                  <a:pt x="355600" y="262467"/>
                </a:lnTo>
                <a:lnTo>
                  <a:pt x="973666" y="84667"/>
                </a:lnTo>
                <a:lnTo>
                  <a:pt x="1667933" y="0"/>
                </a:lnTo>
                <a:lnTo>
                  <a:pt x="1667933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DF3A492-C6FA-8545-8C73-EBF91A5E3DFA}"/>
              </a:ext>
            </a:extLst>
          </p:cNvPr>
          <p:cNvSpPr/>
          <p:nvPr/>
        </p:nvSpPr>
        <p:spPr>
          <a:xfrm>
            <a:off x="3416848" y="3764294"/>
            <a:ext cx="1667933" cy="1460385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933" h="508000">
                <a:moveTo>
                  <a:pt x="0" y="508000"/>
                </a:moveTo>
                <a:lnTo>
                  <a:pt x="355600" y="262467"/>
                </a:lnTo>
                <a:lnTo>
                  <a:pt x="973666" y="84667"/>
                </a:lnTo>
                <a:lnTo>
                  <a:pt x="1667933" y="0"/>
                </a:lnTo>
                <a:lnTo>
                  <a:pt x="1667933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8">
            <a:extLst>
              <a:ext uri="{FF2B5EF4-FFF2-40B4-BE49-F238E27FC236}">
                <a16:creationId xmlns:a16="http://schemas.microsoft.com/office/drawing/2014/main" id="{4B610280-4D1A-D544-8D64-FDCBBBA3F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1453" y="3610405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rgbClr val="F79646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rgbClr val="F79646"/>
                </a:solidFill>
                <a:latin typeface="Times New Roman"/>
                <a:ea typeface="PMingLiU" charset="0"/>
                <a:cs typeface="Times New Roman"/>
              </a:rPr>
              <a:t>3</a:t>
            </a:r>
          </a:p>
        </p:txBody>
      </p:sp>
      <p:sp>
        <p:nvSpPr>
          <p:cNvPr id="55" name="Rectangle 8">
            <a:extLst>
              <a:ext uri="{FF2B5EF4-FFF2-40B4-BE49-F238E27FC236}">
                <a16:creationId xmlns:a16="http://schemas.microsoft.com/office/drawing/2014/main" id="{9D0D2D00-FA12-D147-A180-3C50E0FC8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1171" y="4033704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rgbClr val="F79646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rgbClr val="F79646"/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sp>
        <p:nvSpPr>
          <p:cNvPr id="56" name="Rectangle 8">
            <a:extLst>
              <a:ext uri="{FF2B5EF4-FFF2-40B4-BE49-F238E27FC236}">
                <a16:creationId xmlns:a16="http://schemas.microsoft.com/office/drawing/2014/main" id="{90DB0BA7-C5B8-8640-80D2-7AB73F916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889" y="4475888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rgbClr val="F79646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rgbClr val="F79646"/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sp>
        <p:nvSpPr>
          <p:cNvPr id="57" name="Line 21">
            <a:extLst>
              <a:ext uri="{FF2B5EF4-FFF2-40B4-BE49-F238E27FC236}">
                <a16:creationId xmlns:a16="http://schemas.microsoft.com/office/drawing/2014/main" id="{6868D5D2-D751-2349-A77D-4AE3314E0A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24419" y="3836937"/>
            <a:ext cx="0" cy="140438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8" name="Line 21">
            <a:extLst>
              <a:ext uri="{FF2B5EF4-FFF2-40B4-BE49-F238E27FC236}">
                <a16:creationId xmlns:a16="http://schemas.microsoft.com/office/drawing/2014/main" id="{5236F299-173A-894F-BCC8-15CC545F25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24419" y="5241318"/>
            <a:ext cx="1814741" cy="1255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9" name="Rectangle 8">
            <a:extLst>
              <a:ext uri="{FF2B5EF4-FFF2-40B4-BE49-F238E27FC236}">
                <a16:creationId xmlns:a16="http://schemas.microsoft.com/office/drawing/2014/main" id="{0291BC30-E5DA-644C-970E-6ED82A816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921" y="3585601"/>
            <a:ext cx="797978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bias</a:t>
            </a:r>
            <a:endParaRPr lang="en-US" altLang="zh-TW" sz="2000" i="1" baseline="-25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60" name="Rectangle 8">
            <a:extLst>
              <a:ext uri="{FF2B5EF4-FFF2-40B4-BE49-F238E27FC236}">
                <a16:creationId xmlns:a16="http://schemas.microsoft.com/office/drawing/2014/main" id="{F749BD15-0827-C746-A863-9ADEF7501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6637" y="5055641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4E4BA488-CDDC-4D4D-96BF-4AF3669867DD}"/>
              </a:ext>
            </a:extLst>
          </p:cNvPr>
          <p:cNvSpPr/>
          <p:nvPr/>
        </p:nvSpPr>
        <p:spPr>
          <a:xfrm>
            <a:off x="7832269" y="4450345"/>
            <a:ext cx="448735" cy="2605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8CC5B8A-90DF-2546-83BC-F1E776256863}"/>
              </a:ext>
            </a:extLst>
          </p:cNvPr>
          <p:cNvCxnSpPr/>
          <p:nvPr/>
        </p:nvCxnSpPr>
        <p:spPr>
          <a:xfrm>
            <a:off x="6235101" y="5244979"/>
            <a:ext cx="1333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F0A984B-125C-5E46-AC63-B71864E0783B}"/>
              </a:ext>
            </a:extLst>
          </p:cNvPr>
          <p:cNvCxnSpPr/>
          <p:nvPr/>
        </p:nvCxnSpPr>
        <p:spPr>
          <a:xfrm>
            <a:off x="6368481" y="5055641"/>
            <a:ext cx="1333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7A7A1D4-3C19-364D-8266-011D1F0E846C}"/>
              </a:ext>
            </a:extLst>
          </p:cNvPr>
          <p:cNvCxnSpPr/>
          <p:nvPr/>
        </p:nvCxnSpPr>
        <p:spPr>
          <a:xfrm>
            <a:off x="6501861" y="4866303"/>
            <a:ext cx="1333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C6AB45B-E8EF-4845-B783-67406014ACF1}"/>
              </a:ext>
            </a:extLst>
          </p:cNvPr>
          <p:cNvCxnSpPr/>
          <p:nvPr/>
        </p:nvCxnSpPr>
        <p:spPr>
          <a:xfrm>
            <a:off x="6635241" y="4676965"/>
            <a:ext cx="1333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294A4E2-B4F1-B842-8BF2-C92E45385C59}"/>
              </a:ext>
            </a:extLst>
          </p:cNvPr>
          <p:cNvCxnSpPr/>
          <p:nvPr/>
        </p:nvCxnSpPr>
        <p:spPr>
          <a:xfrm>
            <a:off x="6768621" y="4487627"/>
            <a:ext cx="36186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D950297-1B46-1E49-9FB7-271DBDBCD9AC}"/>
              </a:ext>
            </a:extLst>
          </p:cNvPr>
          <p:cNvCxnSpPr/>
          <p:nvPr/>
        </p:nvCxnSpPr>
        <p:spPr>
          <a:xfrm>
            <a:off x="7130481" y="4680438"/>
            <a:ext cx="1333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DDDB777-CDF3-0747-BFCF-871E0E5C177F}"/>
              </a:ext>
            </a:extLst>
          </p:cNvPr>
          <p:cNvCxnSpPr/>
          <p:nvPr/>
        </p:nvCxnSpPr>
        <p:spPr>
          <a:xfrm>
            <a:off x="7263861" y="4857689"/>
            <a:ext cx="1333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09D7CE5-970F-4649-821E-E0E260B02823}"/>
              </a:ext>
            </a:extLst>
          </p:cNvPr>
          <p:cNvCxnSpPr/>
          <p:nvPr/>
        </p:nvCxnSpPr>
        <p:spPr>
          <a:xfrm>
            <a:off x="7416261" y="5010089"/>
            <a:ext cx="1333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BEA7115-CB2B-3741-A00C-78097FCC58F5}"/>
              </a:ext>
            </a:extLst>
          </p:cNvPr>
          <p:cNvCxnSpPr/>
          <p:nvPr/>
        </p:nvCxnSpPr>
        <p:spPr>
          <a:xfrm>
            <a:off x="7568661" y="5210392"/>
            <a:ext cx="1333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1E74D67-D6D8-B442-B5EE-04F8DFF4094C}"/>
              </a:ext>
            </a:extLst>
          </p:cNvPr>
          <p:cNvCxnSpPr/>
          <p:nvPr/>
        </p:nvCxnSpPr>
        <p:spPr>
          <a:xfrm>
            <a:off x="6368481" y="5055641"/>
            <a:ext cx="0" cy="18057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26C2C5A-D313-6C48-971D-104C38D89149}"/>
              </a:ext>
            </a:extLst>
          </p:cNvPr>
          <p:cNvCxnSpPr/>
          <p:nvPr/>
        </p:nvCxnSpPr>
        <p:spPr>
          <a:xfrm>
            <a:off x="6501861" y="4857689"/>
            <a:ext cx="0" cy="18057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8C58E52-EC72-C94D-81B0-806E0FA87B13}"/>
              </a:ext>
            </a:extLst>
          </p:cNvPr>
          <p:cNvCxnSpPr/>
          <p:nvPr/>
        </p:nvCxnSpPr>
        <p:spPr>
          <a:xfrm>
            <a:off x="6635241" y="4659737"/>
            <a:ext cx="0" cy="18057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3047F46-7CE1-EA42-A79D-C385FF5906E7}"/>
              </a:ext>
            </a:extLst>
          </p:cNvPr>
          <p:cNvCxnSpPr/>
          <p:nvPr/>
        </p:nvCxnSpPr>
        <p:spPr>
          <a:xfrm>
            <a:off x="6768621" y="4470252"/>
            <a:ext cx="0" cy="18057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3A1FF16-10BE-1C40-A455-9F22E818754F}"/>
              </a:ext>
            </a:extLst>
          </p:cNvPr>
          <p:cNvCxnSpPr/>
          <p:nvPr/>
        </p:nvCxnSpPr>
        <p:spPr>
          <a:xfrm>
            <a:off x="7130481" y="4482280"/>
            <a:ext cx="0" cy="18057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7F968F6-FDA3-3246-B1A0-D4CF16213B68}"/>
              </a:ext>
            </a:extLst>
          </p:cNvPr>
          <p:cNvCxnSpPr/>
          <p:nvPr/>
        </p:nvCxnSpPr>
        <p:spPr>
          <a:xfrm>
            <a:off x="7282881" y="4676226"/>
            <a:ext cx="0" cy="18057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511C624-5C6E-864C-BB9C-63341E44338E}"/>
              </a:ext>
            </a:extLst>
          </p:cNvPr>
          <p:cNvCxnSpPr/>
          <p:nvPr/>
        </p:nvCxnSpPr>
        <p:spPr>
          <a:xfrm>
            <a:off x="7409880" y="4845560"/>
            <a:ext cx="0" cy="18057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FAB04E3-1201-2B4C-8E58-FF9E8B0098CF}"/>
              </a:ext>
            </a:extLst>
          </p:cNvPr>
          <p:cNvCxnSpPr/>
          <p:nvPr/>
        </p:nvCxnSpPr>
        <p:spPr>
          <a:xfrm>
            <a:off x="7562280" y="5023361"/>
            <a:ext cx="0" cy="18057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2A4F134-72A3-BB40-A87F-AD8F61D2DF97}"/>
              </a:ext>
            </a:extLst>
          </p:cNvPr>
          <p:cNvSpPr txBox="1"/>
          <p:nvPr/>
        </p:nvSpPr>
        <p:spPr>
          <a:xfrm>
            <a:off x="8316564" y="3755677"/>
            <a:ext cx="87699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79646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9660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786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Device behavior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945F94-EE46-CB4F-8A45-D6CE298CFFAE}"/>
              </a:ext>
            </a:extLst>
          </p:cNvPr>
          <p:cNvSpPr/>
          <p:nvPr/>
        </p:nvSpPr>
        <p:spPr>
          <a:xfrm>
            <a:off x="3349413" y="2287593"/>
            <a:ext cx="1921385" cy="177834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D402ED-4E0F-AF4F-989B-F2CFBBDF5871}"/>
              </a:ext>
            </a:extLst>
          </p:cNvPr>
          <p:cNvSpPr/>
          <p:nvPr/>
        </p:nvSpPr>
        <p:spPr>
          <a:xfrm>
            <a:off x="6818777" y="1120377"/>
            <a:ext cx="2492097" cy="1282799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4E6901-F3A4-8A45-9E48-79C3A2FD5AB0}"/>
              </a:ext>
            </a:extLst>
          </p:cNvPr>
          <p:cNvSpPr/>
          <p:nvPr/>
        </p:nvSpPr>
        <p:spPr>
          <a:xfrm>
            <a:off x="7445777" y="2660848"/>
            <a:ext cx="1943118" cy="98724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F6BBFF8-8CBF-3C42-A552-446459A2EC9B}"/>
              </a:ext>
            </a:extLst>
          </p:cNvPr>
          <p:cNvCxnSpPr>
            <a:cxnSpLocks/>
            <a:stCxn id="23" idx="1"/>
            <a:endCxn id="21" idx="7"/>
          </p:cNvCxnSpPr>
          <p:nvPr/>
        </p:nvCxnSpPr>
        <p:spPr>
          <a:xfrm flipH="1">
            <a:off x="4989418" y="1761777"/>
            <a:ext cx="1829359" cy="786249"/>
          </a:xfrm>
          <a:prstGeom prst="straightConnector1">
            <a:avLst/>
          </a:prstGeom>
          <a:ln w="12700" cmpd="sng">
            <a:solidFill>
              <a:srgbClr val="80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D7287BF-02BD-4146-B0C8-640C1FF2EB49}"/>
              </a:ext>
            </a:extLst>
          </p:cNvPr>
          <p:cNvCxnSpPr>
            <a:cxnSpLocks/>
            <a:stCxn id="24" idx="1"/>
            <a:endCxn id="21" idx="6"/>
          </p:cNvCxnSpPr>
          <p:nvPr/>
        </p:nvCxnSpPr>
        <p:spPr>
          <a:xfrm flipH="1">
            <a:off x="5270798" y="3154468"/>
            <a:ext cx="2174979" cy="22300"/>
          </a:xfrm>
          <a:prstGeom prst="straightConnector1">
            <a:avLst/>
          </a:prstGeom>
          <a:ln w="12700" cmpd="sng">
            <a:solidFill>
              <a:srgbClr val="80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5BF23C8-6DC5-CA4F-97B2-16FFCD701ED5}"/>
              </a:ext>
            </a:extLst>
          </p:cNvPr>
          <p:cNvSpPr txBox="1"/>
          <p:nvPr/>
        </p:nvSpPr>
        <p:spPr>
          <a:xfrm>
            <a:off x="6818777" y="1132175"/>
            <a:ext cx="179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</a:rPr>
              <a:t>Device equations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6F1C81-C305-264E-B187-DC6AFC347497}"/>
              </a:ext>
            </a:extLst>
          </p:cNvPr>
          <p:cNvSpPr txBox="1"/>
          <p:nvPr/>
        </p:nvSpPr>
        <p:spPr>
          <a:xfrm>
            <a:off x="7441139" y="2698957"/>
            <a:ext cx="151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</a:rPr>
              <a:t>Parameter set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5106C8-27B1-B849-BF67-7A1ED1C0E9DD}"/>
              </a:ext>
            </a:extLst>
          </p:cNvPr>
          <p:cNvSpPr txBox="1"/>
          <p:nvPr/>
        </p:nvSpPr>
        <p:spPr>
          <a:xfrm>
            <a:off x="7466540" y="3001757"/>
            <a:ext cx="2106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=0.7,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=xxx,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=xxx,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=xxx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9FC67E4-E55D-894B-A8BE-1AD8208328E8}"/>
              </a:ext>
            </a:extLst>
          </p:cNvPr>
          <p:cNvCxnSpPr>
            <a:cxnSpLocks/>
          </p:cNvCxnSpPr>
          <p:nvPr/>
        </p:nvCxnSpPr>
        <p:spPr>
          <a:xfrm>
            <a:off x="5086350" y="3736852"/>
            <a:ext cx="1113760" cy="494458"/>
          </a:xfrm>
          <a:prstGeom prst="straightConnector1">
            <a:avLst/>
          </a:prstGeom>
          <a:ln w="12700" cmpd="sng">
            <a:solidFill>
              <a:srgbClr val="80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78D4004-5E0D-2046-B3D5-94EE745781D8}"/>
              </a:ext>
            </a:extLst>
          </p:cNvPr>
          <p:cNvSpPr/>
          <p:nvPr/>
        </p:nvSpPr>
        <p:spPr>
          <a:xfrm>
            <a:off x="6231704" y="4146616"/>
            <a:ext cx="2838209" cy="20036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BDEAB2-D7C9-B841-9E2C-A6B3ED541A5C}"/>
              </a:ext>
            </a:extLst>
          </p:cNvPr>
          <p:cNvSpPr txBox="1"/>
          <p:nvPr/>
        </p:nvSpPr>
        <p:spPr>
          <a:xfrm>
            <a:off x="6200110" y="4146616"/>
            <a:ext cx="286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</a:rPr>
              <a:t>constant currents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492B72BF-1AD4-0447-97B2-33358F966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7849" y="5650562"/>
            <a:ext cx="542697" cy="423818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zh-TW" altLang="en-US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 </a:t>
            </a:r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sp>
        <p:nvSpPr>
          <p:cNvPr id="39" name="Line 21">
            <a:extLst>
              <a:ext uri="{FF2B5EF4-FFF2-40B4-BE49-F238E27FC236}">
                <a16:creationId xmlns:a16="http://schemas.microsoft.com/office/drawing/2014/main" id="{ADBEC994-8267-0C42-B074-762592183B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234" y="4691270"/>
            <a:ext cx="0" cy="1254444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Line 21">
            <a:extLst>
              <a:ext uri="{FF2B5EF4-FFF2-40B4-BE49-F238E27FC236}">
                <a16:creationId xmlns:a16="http://schemas.microsoft.com/office/drawing/2014/main" id="{EEE43622-10E1-314B-AB5C-AEBED0F90A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234" y="5945716"/>
            <a:ext cx="1428623" cy="0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Rectangle 8">
            <a:extLst>
              <a:ext uri="{FF2B5EF4-FFF2-40B4-BE49-F238E27FC236}">
                <a16:creationId xmlns:a16="http://schemas.microsoft.com/office/drawing/2014/main" id="{E1BA0331-58D9-564B-BF4F-960BF8422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8287" y="4400380"/>
            <a:ext cx="765947" cy="621803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zh-TW" altLang="en-US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 </a:t>
            </a:r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I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23F75CE-012B-4441-BF95-69426611786D}"/>
              </a:ext>
            </a:extLst>
          </p:cNvPr>
          <p:cNvCxnSpPr/>
          <p:nvPr/>
        </p:nvCxnSpPr>
        <p:spPr>
          <a:xfrm>
            <a:off x="6593516" y="5150946"/>
            <a:ext cx="1420207" cy="0"/>
          </a:xfrm>
          <a:prstGeom prst="line">
            <a:avLst/>
          </a:prstGeom>
          <a:ln w="19050" cmpd="sng"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438A07A-B222-404A-BD24-D4CABE0CE09F}"/>
              </a:ext>
            </a:extLst>
          </p:cNvPr>
          <p:cNvSpPr txBox="1"/>
          <p:nvPr/>
        </p:nvSpPr>
        <p:spPr>
          <a:xfrm>
            <a:off x="6893924" y="4748588"/>
            <a:ext cx="192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constant</a:t>
            </a:r>
          </a:p>
        </p:txBody>
      </p:sp>
      <p:graphicFrame>
        <p:nvGraphicFramePr>
          <p:cNvPr id="68" name="Object 259">
            <a:extLst>
              <a:ext uri="{FF2B5EF4-FFF2-40B4-BE49-F238E27FC236}">
                <a16:creationId xmlns:a16="http://schemas.microsoft.com/office/drawing/2014/main" id="{9DABA19E-D88F-D34E-99F3-2F73B5C27A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725471"/>
              </p:ext>
            </p:extLst>
          </p:nvPr>
        </p:nvGraphicFramePr>
        <p:xfrm>
          <a:off x="6946213" y="1950500"/>
          <a:ext cx="1651991" cy="397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41" name="Equation" r:id="rId4" imgW="35102800" imgH="9067800" progId="Equation.DSMT4">
                  <p:embed/>
                </p:oleObj>
              </mc:Choice>
              <mc:Fallback>
                <p:oleObj name="Equation" r:id="rId4" imgW="35102800" imgH="9067800" progId="Equation.DSMT4">
                  <p:embed/>
                  <p:pic>
                    <p:nvPicPr>
                      <p:cNvPr id="119" name="Object 259">
                        <a:extLst>
                          <a:ext uri="{FF2B5EF4-FFF2-40B4-BE49-F238E27FC236}">
                            <a16:creationId xmlns:a16="http://schemas.microsoft.com/office/drawing/2014/main" id="{E07BB6AC-701A-0642-80B2-027E7D5FD7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6213" y="1950500"/>
                        <a:ext cx="1651991" cy="397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303">
            <a:extLst>
              <a:ext uri="{FF2B5EF4-FFF2-40B4-BE49-F238E27FC236}">
                <a16:creationId xmlns:a16="http://schemas.microsoft.com/office/drawing/2014/main" id="{8FFAA93D-445E-734D-ABBA-C02DF52CEA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523298"/>
              </p:ext>
            </p:extLst>
          </p:nvPr>
        </p:nvGraphicFramePr>
        <p:xfrm>
          <a:off x="6947652" y="1515138"/>
          <a:ext cx="2234347" cy="49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42" name="Equation" r:id="rId6" imgW="49733200" imgH="11112500" progId="Equation.3">
                  <p:embed/>
                </p:oleObj>
              </mc:Choice>
              <mc:Fallback>
                <p:oleObj name="Equation" r:id="rId6" imgW="49733200" imgH="11112500" progId="Equation.3">
                  <p:embed/>
                  <p:pic>
                    <p:nvPicPr>
                      <p:cNvPr id="120" name="Object 303">
                        <a:extLst>
                          <a:ext uri="{FF2B5EF4-FFF2-40B4-BE49-F238E27FC236}">
                            <a16:creationId xmlns:a16="http://schemas.microsoft.com/office/drawing/2014/main" id="{10E89F16-E320-074A-8B10-7A90B033E3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7652" y="1515138"/>
                        <a:ext cx="2234347" cy="49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" name="Picture 69">
            <a:extLst>
              <a:ext uri="{FF2B5EF4-FFF2-40B4-BE49-F238E27FC236}">
                <a16:creationId xmlns:a16="http://schemas.microsoft.com/office/drawing/2014/main" id="{CDCAF173-5589-C14E-B48E-78D8CE9E27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82" t="10679" r="13917" b="18237"/>
          <a:stretch/>
        </p:blipFill>
        <p:spPr>
          <a:xfrm>
            <a:off x="4062084" y="2945473"/>
            <a:ext cx="466725" cy="442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15F090-E7FC-1F4F-8333-CD27A4908B36}"/>
              </a:ext>
            </a:extLst>
          </p:cNvPr>
          <p:cNvSpPr txBox="1"/>
          <p:nvPr/>
        </p:nvSpPr>
        <p:spPr>
          <a:xfrm>
            <a:off x="4157450" y="248935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2E2C565-23B7-BB43-9365-8D881B182961}"/>
              </a:ext>
            </a:extLst>
          </p:cNvPr>
          <p:cNvSpPr txBox="1"/>
          <p:nvPr/>
        </p:nvSpPr>
        <p:spPr>
          <a:xfrm>
            <a:off x="4157449" y="342963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18208D9-672E-DC45-B46C-03079C89C73F}"/>
              </a:ext>
            </a:extLst>
          </p:cNvPr>
          <p:cNvSpPr txBox="1"/>
          <p:nvPr/>
        </p:nvSpPr>
        <p:spPr>
          <a:xfrm>
            <a:off x="3441401" y="293139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5438978-176B-2740-B619-703111EB548B}"/>
              </a:ext>
            </a:extLst>
          </p:cNvPr>
          <p:cNvSpPr txBox="1"/>
          <p:nvPr/>
        </p:nvSpPr>
        <p:spPr>
          <a:xfrm>
            <a:off x="4537902" y="297521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26B46C5-21C4-C54C-BDF0-57B1236ADE18}"/>
              </a:ext>
            </a:extLst>
          </p:cNvPr>
          <p:cNvCxnSpPr>
            <a:cxnSpLocks/>
          </p:cNvCxnSpPr>
          <p:nvPr/>
        </p:nvCxnSpPr>
        <p:spPr>
          <a:xfrm flipV="1">
            <a:off x="2706327" y="3694472"/>
            <a:ext cx="846585" cy="425564"/>
          </a:xfrm>
          <a:prstGeom prst="straightConnector1">
            <a:avLst/>
          </a:prstGeom>
          <a:ln w="12700" cmpd="sng">
            <a:solidFill>
              <a:srgbClr val="80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5FDBBAD-96DD-8E42-B64A-6A95152437AE}"/>
              </a:ext>
            </a:extLst>
          </p:cNvPr>
          <p:cNvGrpSpPr/>
          <p:nvPr/>
        </p:nvGrpSpPr>
        <p:grpSpPr>
          <a:xfrm>
            <a:off x="657225" y="4124987"/>
            <a:ext cx="2824946" cy="2135312"/>
            <a:chOff x="485559" y="4160044"/>
            <a:chExt cx="2824946" cy="2135312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681076F-B141-D34F-A765-686A68676492}"/>
                </a:ext>
              </a:extLst>
            </p:cNvPr>
            <p:cNvSpPr/>
            <p:nvPr/>
          </p:nvSpPr>
          <p:spPr>
            <a:xfrm>
              <a:off x="485559" y="4160044"/>
              <a:ext cx="2760899" cy="20015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7E55E34-F43F-3042-82AF-928029CB680E}"/>
                </a:ext>
              </a:extLst>
            </p:cNvPr>
            <p:cNvSpPr txBox="1"/>
            <p:nvPr/>
          </p:nvSpPr>
          <p:spPr>
            <a:xfrm>
              <a:off x="550324" y="4172032"/>
              <a:ext cx="2582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Constant node voltages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EC9064C-7CE2-364F-9890-1B379A2C24BA}"/>
                </a:ext>
              </a:extLst>
            </p:cNvPr>
            <p:cNvGrpSpPr/>
            <p:nvPr/>
          </p:nvGrpSpPr>
          <p:grpSpPr>
            <a:xfrm>
              <a:off x="558672" y="4546315"/>
              <a:ext cx="2751833" cy="1749041"/>
              <a:chOff x="620325" y="4251348"/>
              <a:chExt cx="2687680" cy="1399214"/>
            </a:xfrm>
          </p:grpSpPr>
          <p:sp>
            <p:nvSpPr>
              <p:cNvPr id="79" name="Line 21">
                <a:extLst>
                  <a:ext uri="{FF2B5EF4-FFF2-40B4-BE49-F238E27FC236}">
                    <a16:creationId xmlns:a16="http://schemas.microsoft.com/office/drawing/2014/main" id="{EA9D520A-EEAD-2443-8044-DE897FD27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5307" y="4312630"/>
                <a:ext cx="0" cy="1066986"/>
              </a:xfrm>
              <a:prstGeom prst="line">
                <a:avLst/>
              </a:prstGeom>
              <a:noFill/>
              <a:ln w="19050">
                <a:solidFill>
                  <a:srgbClr val="376092"/>
                </a:solidFill>
                <a:round/>
                <a:headEnd type="none" w="sm" len="med"/>
                <a:tailEnd type="triangl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0" name="Line 21">
                <a:extLst>
                  <a:ext uri="{FF2B5EF4-FFF2-40B4-BE49-F238E27FC236}">
                    <a16:creationId xmlns:a16="http://schemas.microsoft.com/office/drawing/2014/main" id="{F72C4878-6945-6749-89F9-E568E72E9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5307" y="5369325"/>
                <a:ext cx="1413347" cy="0"/>
              </a:xfrm>
              <a:prstGeom prst="line">
                <a:avLst/>
              </a:prstGeom>
              <a:noFill/>
              <a:ln w="19050">
                <a:solidFill>
                  <a:srgbClr val="376092"/>
                </a:solidFill>
                <a:round/>
                <a:headEnd type="none" w="sm" len="med"/>
                <a:tailEnd type="triangl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1" name="Rectangle 8">
                <a:extLst>
                  <a:ext uri="{FF2B5EF4-FFF2-40B4-BE49-F238E27FC236}">
                    <a16:creationId xmlns:a16="http://schemas.microsoft.com/office/drawing/2014/main" id="{72D12DE5-C9BD-CC4D-B260-DD9192A79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248" y="5065947"/>
                <a:ext cx="757757" cy="584615"/>
              </a:xfrm>
              <a:prstGeom prst="rect">
                <a:avLst/>
              </a:prstGeom>
              <a:noFill/>
              <a:ln w="19050" cap="sq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zh-TW" altLang="en-US" sz="2000" i="1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 </a:t>
                </a:r>
                <a:r>
                  <a:rPr lang="en-US" altLang="zh-TW" sz="2000" i="1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t</a:t>
                </a:r>
              </a:p>
            </p:txBody>
          </p:sp>
          <p:sp>
            <p:nvSpPr>
              <p:cNvPr id="82" name="Rectangle 8">
                <a:extLst>
                  <a:ext uri="{FF2B5EF4-FFF2-40B4-BE49-F238E27FC236}">
                    <a16:creationId xmlns:a16="http://schemas.microsoft.com/office/drawing/2014/main" id="{17EC3CAB-F1AD-B343-8427-FE880DBF4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325" y="4251348"/>
                <a:ext cx="757757" cy="307777"/>
              </a:xfrm>
              <a:prstGeom prst="rect">
                <a:avLst/>
              </a:prstGeom>
              <a:noFill/>
              <a:ln w="19050" cap="sq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zh-TW" altLang="en-US" sz="2000" i="1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 </a:t>
                </a:r>
                <a:r>
                  <a:rPr lang="en-US" altLang="zh-TW" sz="2000" i="1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V</a:t>
                </a:r>
                <a:r>
                  <a:rPr lang="en-US" altLang="zh-TW" sz="2000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(</a:t>
                </a:r>
                <a:r>
                  <a:rPr lang="en-US" altLang="zh-TW" sz="2000" i="1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t</a:t>
                </a:r>
                <a:r>
                  <a:rPr lang="en-US" altLang="zh-TW" sz="2000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)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0CEB58A1-32AC-F745-AC10-C3F73FDD85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3742" y="4735864"/>
                <a:ext cx="1536506" cy="0"/>
              </a:xfrm>
              <a:prstGeom prst="line">
                <a:avLst/>
              </a:prstGeom>
              <a:ln w="19050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1C2DDB7-330F-2C4C-A348-CF41E91E76C8}"/>
                </a:ext>
              </a:extLst>
            </p:cNvPr>
            <p:cNvSpPr txBox="1"/>
            <p:nvPr/>
          </p:nvSpPr>
          <p:spPr>
            <a:xfrm>
              <a:off x="1309625" y="4779086"/>
              <a:ext cx="1926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constant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52D5031-D543-4540-8EBD-E42F4F075595}"/>
                  </a:ext>
                </a:extLst>
              </p:cNvPr>
              <p:cNvSpPr txBox="1"/>
              <p:nvPr/>
            </p:nvSpPr>
            <p:spPr>
              <a:xfrm>
                <a:off x="719394" y="1292238"/>
                <a:ext cx="3107326" cy="6734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52D5031-D543-4540-8EBD-E42F4F075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94" y="1292238"/>
                <a:ext cx="3107326" cy="673454"/>
              </a:xfrm>
              <a:prstGeom prst="rect">
                <a:avLst/>
              </a:prstGeom>
              <a:blipFill>
                <a:blip r:embed="rId9"/>
                <a:stretch>
                  <a:fillRect l="-1224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TextBox 96">
            <a:extLst>
              <a:ext uri="{FF2B5EF4-FFF2-40B4-BE49-F238E27FC236}">
                <a16:creationId xmlns:a16="http://schemas.microsoft.com/office/drawing/2014/main" id="{6BEC7359-9523-EB44-8470-F1ED665C5918}"/>
              </a:ext>
            </a:extLst>
          </p:cNvPr>
          <p:cNvSpPr txBox="1"/>
          <p:nvPr/>
        </p:nvSpPr>
        <p:spPr>
          <a:xfrm>
            <a:off x="1136668" y="2056148"/>
            <a:ext cx="132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steady state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1F566B4-0250-2F48-B6C3-996679EE978B}"/>
              </a:ext>
            </a:extLst>
          </p:cNvPr>
          <p:cNvSpPr txBox="1"/>
          <p:nvPr/>
        </p:nvSpPr>
        <p:spPr>
          <a:xfrm>
            <a:off x="2640993" y="2057552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charging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223FBAF-6B46-1348-9FF6-55D5963A8107}"/>
              </a:ext>
            </a:extLst>
          </p:cNvPr>
          <p:cNvSpPr txBox="1"/>
          <p:nvPr/>
        </p:nvSpPr>
        <p:spPr>
          <a:xfrm>
            <a:off x="3869505" y="4922252"/>
            <a:ext cx="184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After reaching steady state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63497-1844-E145-B024-EB41E3291E2F}"/>
              </a:ext>
            </a:extLst>
          </p:cNvPr>
          <p:cNvSpPr txBox="1"/>
          <p:nvPr/>
        </p:nvSpPr>
        <p:spPr>
          <a:xfrm>
            <a:off x="636590" y="2628200"/>
            <a:ext cx="263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Quasi-Static approximation used</a:t>
            </a:r>
          </a:p>
        </p:txBody>
      </p:sp>
    </p:spTree>
    <p:extLst>
      <p:ext uri="{BB962C8B-B14F-4D97-AF65-F5344CB8AC3E}">
        <p14:creationId xmlns:p14="http://schemas.microsoft.com/office/powerpoint/2010/main" val="463292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Calculating age accumulation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80" name="TextBox 1">
            <a:extLst>
              <a:ext uri="{FF2B5EF4-FFF2-40B4-BE49-F238E27FC236}">
                <a16:creationId xmlns:a16="http://schemas.microsoft.com/office/drawing/2014/main" id="{E2D48FC7-6EFB-AE4D-9E7C-BA45FADBD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65" y="1200379"/>
            <a:ext cx="88730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What about switching to different curve at the time when input voltage is changed?</a:t>
            </a:r>
            <a:endParaRPr lang="en-US" altLang="zh-TW" sz="2400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81" name="Line 21">
            <a:extLst>
              <a:ext uri="{FF2B5EF4-FFF2-40B4-BE49-F238E27FC236}">
                <a16:creationId xmlns:a16="http://schemas.microsoft.com/office/drawing/2014/main" id="{DBFD4179-51C1-5B45-B075-DCBA385632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66912" y="2368391"/>
            <a:ext cx="0" cy="140438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Line 21">
            <a:extLst>
              <a:ext uri="{FF2B5EF4-FFF2-40B4-BE49-F238E27FC236}">
                <a16:creationId xmlns:a16="http://schemas.microsoft.com/office/drawing/2014/main" id="{4C03E38E-019F-F742-842D-ED463739E2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66912" y="3772772"/>
            <a:ext cx="1814741" cy="12558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Rectangle 8">
            <a:extLst>
              <a:ext uri="{FF2B5EF4-FFF2-40B4-BE49-F238E27FC236}">
                <a16:creationId xmlns:a16="http://schemas.microsoft.com/office/drawing/2014/main" id="{EABF5C97-F06A-8148-82E1-677A1DD68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046" y="2031376"/>
            <a:ext cx="797978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bias</a:t>
            </a:r>
            <a:endParaRPr lang="en-US" altLang="zh-TW" sz="2000" i="1" baseline="-25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84" name="Rectangle 8">
            <a:extLst>
              <a:ext uri="{FF2B5EF4-FFF2-40B4-BE49-F238E27FC236}">
                <a16:creationId xmlns:a16="http://schemas.microsoft.com/office/drawing/2014/main" id="{771EE03E-37E3-7D42-931F-FC4AF89D0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130" y="3587095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EF40572-1386-8846-BD9E-5CB27F10DD1C}"/>
              </a:ext>
            </a:extLst>
          </p:cNvPr>
          <p:cNvCxnSpPr/>
          <p:nvPr/>
        </p:nvCxnSpPr>
        <p:spPr>
          <a:xfrm>
            <a:off x="1466912" y="2629771"/>
            <a:ext cx="1442185" cy="0"/>
          </a:xfrm>
          <a:prstGeom prst="line">
            <a:avLst/>
          </a:prstGeom>
          <a:ln w="38100">
            <a:solidFill>
              <a:srgbClr val="4F81BD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Line 21">
            <a:extLst>
              <a:ext uri="{FF2B5EF4-FFF2-40B4-BE49-F238E27FC236}">
                <a16:creationId xmlns:a16="http://schemas.microsoft.com/office/drawing/2014/main" id="{52FAD5D6-6B45-0549-AE58-CC097C69F4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4941" y="2425513"/>
            <a:ext cx="0" cy="140438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7" name="Line 21">
            <a:extLst>
              <a:ext uri="{FF2B5EF4-FFF2-40B4-BE49-F238E27FC236}">
                <a16:creationId xmlns:a16="http://schemas.microsoft.com/office/drawing/2014/main" id="{24AFA7EF-8ACB-3F44-BBDE-353BA447CB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4941" y="3829897"/>
            <a:ext cx="1803100" cy="0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8" name="Rectangle 8">
            <a:extLst>
              <a:ext uri="{FF2B5EF4-FFF2-40B4-BE49-F238E27FC236}">
                <a16:creationId xmlns:a16="http://schemas.microsoft.com/office/drawing/2014/main" id="{C93CDB50-980E-FD44-93D4-BB355B8E6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049" y="2198592"/>
            <a:ext cx="514330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Symbol" charset="2"/>
                <a:ea typeface="PMingLiU" charset="0"/>
                <a:cs typeface="Symbol" charset="2"/>
              </a:rPr>
              <a:t>D</a:t>
            </a:r>
            <a:r>
              <a:rPr lang="en-US" altLang="zh-TW" sz="2000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D196FA6B-5888-1E43-B400-446DDA8A92E8}"/>
              </a:ext>
            </a:extLst>
          </p:cNvPr>
          <p:cNvSpPr/>
          <p:nvPr/>
        </p:nvSpPr>
        <p:spPr>
          <a:xfrm>
            <a:off x="3460641" y="2898310"/>
            <a:ext cx="448735" cy="2605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5FB99D6-EC34-5F48-9E5D-6033FACDB587}"/>
              </a:ext>
            </a:extLst>
          </p:cNvPr>
          <p:cNvCxnSpPr/>
          <p:nvPr/>
        </p:nvCxnSpPr>
        <p:spPr>
          <a:xfrm flipV="1">
            <a:off x="1466912" y="2909630"/>
            <a:ext cx="1442185" cy="22974"/>
          </a:xfrm>
          <a:prstGeom prst="line">
            <a:avLst/>
          </a:prstGeom>
          <a:ln w="38100">
            <a:solidFill>
              <a:srgbClr val="4F81BD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FF9C95A-76C7-6446-BD99-FBE641255B1F}"/>
              </a:ext>
            </a:extLst>
          </p:cNvPr>
          <p:cNvCxnSpPr/>
          <p:nvPr/>
        </p:nvCxnSpPr>
        <p:spPr>
          <a:xfrm>
            <a:off x="1466912" y="3235437"/>
            <a:ext cx="1442185" cy="0"/>
          </a:xfrm>
          <a:prstGeom prst="line">
            <a:avLst/>
          </a:prstGeom>
          <a:ln w="38100">
            <a:solidFill>
              <a:srgbClr val="4F81BD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8">
            <a:extLst>
              <a:ext uri="{FF2B5EF4-FFF2-40B4-BE49-F238E27FC236}">
                <a16:creationId xmlns:a16="http://schemas.microsoft.com/office/drawing/2014/main" id="{63553D1B-1D43-1E4B-9E27-D6AC7E01C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312" y="3631441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93" name="Rectangle 8">
            <a:extLst>
              <a:ext uri="{FF2B5EF4-FFF2-40B4-BE49-F238E27FC236}">
                <a16:creationId xmlns:a16="http://schemas.microsoft.com/office/drawing/2014/main" id="{14E5B890-9009-F343-8C64-1DCB1D665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3764" y="2368391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3</a:t>
            </a:r>
          </a:p>
        </p:txBody>
      </p:sp>
      <p:sp>
        <p:nvSpPr>
          <p:cNvPr id="94" name="Rectangle 8">
            <a:extLst>
              <a:ext uri="{FF2B5EF4-FFF2-40B4-BE49-F238E27FC236}">
                <a16:creationId xmlns:a16="http://schemas.microsoft.com/office/drawing/2014/main" id="{19D0EC5E-BEEC-EC4E-84DA-7F668354A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3482" y="2698482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sp>
        <p:nvSpPr>
          <p:cNvPr id="95" name="Rectangle 8">
            <a:extLst>
              <a:ext uri="{FF2B5EF4-FFF2-40B4-BE49-F238E27FC236}">
                <a16:creationId xmlns:a16="http://schemas.microsoft.com/office/drawing/2014/main" id="{D3110142-518E-0E47-B5F1-B1A2F7934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3200" y="3028573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1FF3489D-9B84-F140-90D7-C144F5ED485D}"/>
              </a:ext>
            </a:extLst>
          </p:cNvPr>
          <p:cNvSpPr/>
          <p:nvPr/>
        </p:nvSpPr>
        <p:spPr>
          <a:xfrm>
            <a:off x="4111049" y="3248984"/>
            <a:ext cx="1667933" cy="567552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933" h="508000">
                <a:moveTo>
                  <a:pt x="0" y="508000"/>
                </a:moveTo>
                <a:lnTo>
                  <a:pt x="355600" y="262467"/>
                </a:lnTo>
                <a:lnTo>
                  <a:pt x="973666" y="84667"/>
                </a:lnTo>
                <a:lnTo>
                  <a:pt x="1667933" y="0"/>
                </a:lnTo>
                <a:lnTo>
                  <a:pt x="1667933" y="0"/>
                </a:lnTo>
              </a:path>
            </a:pathLst>
          </a:cu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9EC3EA25-1387-6149-9096-E0AD76C79A9A}"/>
              </a:ext>
            </a:extLst>
          </p:cNvPr>
          <p:cNvSpPr/>
          <p:nvPr/>
        </p:nvSpPr>
        <p:spPr>
          <a:xfrm>
            <a:off x="4102582" y="2776917"/>
            <a:ext cx="1667933" cy="1039226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933" h="508000">
                <a:moveTo>
                  <a:pt x="0" y="508000"/>
                </a:moveTo>
                <a:lnTo>
                  <a:pt x="355600" y="262467"/>
                </a:lnTo>
                <a:lnTo>
                  <a:pt x="973666" y="84667"/>
                </a:lnTo>
                <a:lnTo>
                  <a:pt x="1667933" y="0"/>
                </a:lnTo>
                <a:lnTo>
                  <a:pt x="1667933" y="0"/>
                </a:lnTo>
              </a:path>
            </a:pathLst>
          </a:cu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5C759B5F-EAF7-B044-8829-500FB5C6B183}"/>
              </a:ext>
            </a:extLst>
          </p:cNvPr>
          <p:cNvSpPr/>
          <p:nvPr/>
        </p:nvSpPr>
        <p:spPr>
          <a:xfrm>
            <a:off x="4094941" y="2339232"/>
            <a:ext cx="1667933" cy="1460385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933" h="508000">
                <a:moveTo>
                  <a:pt x="0" y="508000"/>
                </a:moveTo>
                <a:lnTo>
                  <a:pt x="355600" y="262467"/>
                </a:lnTo>
                <a:lnTo>
                  <a:pt x="973666" y="84667"/>
                </a:lnTo>
                <a:lnTo>
                  <a:pt x="1667933" y="0"/>
                </a:lnTo>
                <a:lnTo>
                  <a:pt x="1667933" y="0"/>
                </a:lnTo>
              </a:path>
            </a:pathLst>
          </a:cu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8">
            <a:extLst>
              <a:ext uri="{FF2B5EF4-FFF2-40B4-BE49-F238E27FC236}">
                <a16:creationId xmlns:a16="http://schemas.microsoft.com/office/drawing/2014/main" id="{3C58044A-87C6-464C-9AAE-FA8D79CB8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9546" y="2185343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3</a:t>
            </a:r>
          </a:p>
        </p:txBody>
      </p:sp>
      <p:sp>
        <p:nvSpPr>
          <p:cNvPr id="100" name="Rectangle 8">
            <a:extLst>
              <a:ext uri="{FF2B5EF4-FFF2-40B4-BE49-F238E27FC236}">
                <a16:creationId xmlns:a16="http://schemas.microsoft.com/office/drawing/2014/main" id="{6225FD38-D2FF-5546-A851-D08FEF10F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9264" y="2608642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sp>
        <p:nvSpPr>
          <p:cNvPr id="101" name="Rectangle 8">
            <a:extLst>
              <a:ext uri="{FF2B5EF4-FFF2-40B4-BE49-F238E27FC236}">
                <a16:creationId xmlns:a16="http://schemas.microsoft.com/office/drawing/2014/main" id="{02D29900-C1B2-4342-9B07-C1FBA60B1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982" y="3050826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18B4863-F846-F644-9FEF-83682FA3BD7D}"/>
              </a:ext>
            </a:extLst>
          </p:cNvPr>
          <p:cNvCxnSpPr/>
          <p:nvPr/>
        </p:nvCxnSpPr>
        <p:spPr>
          <a:xfrm>
            <a:off x="1468460" y="3772772"/>
            <a:ext cx="26104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0D7D82C-9E4C-F744-A989-0F78E83B6485}"/>
              </a:ext>
            </a:extLst>
          </p:cNvPr>
          <p:cNvCxnSpPr/>
          <p:nvPr/>
        </p:nvCxnSpPr>
        <p:spPr>
          <a:xfrm>
            <a:off x="1729508" y="3251903"/>
            <a:ext cx="3745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D772626-53C7-9647-B94F-1310AFCFCE8F}"/>
              </a:ext>
            </a:extLst>
          </p:cNvPr>
          <p:cNvCxnSpPr/>
          <p:nvPr/>
        </p:nvCxnSpPr>
        <p:spPr>
          <a:xfrm>
            <a:off x="1729508" y="3251903"/>
            <a:ext cx="0" cy="51576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9F40B967-009E-194D-982A-FC2DC96EF2F0}"/>
              </a:ext>
            </a:extLst>
          </p:cNvPr>
          <p:cNvCxnSpPr/>
          <p:nvPr/>
        </p:nvCxnSpPr>
        <p:spPr>
          <a:xfrm flipH="1">
            <a:off x="2087091" y="2909630"/>
            <a:ext cx="4712" cy="29951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F8B4E6E-9774-DC4B-8C49-0758F1AB844D}"/>
              </a:ext>
            </a:extLst>
          </p:cNvPr>
          <p:cNvCxnSpPr/>
          <p:nvPr/>
        </p:nvCxnSpPr>
        <p:spPr>
          <a:xfrm flipH="1">
            <a:off x="2442915" y="2629771"/>
            <a:ext cx="4712" cy="29951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9EBB306-8D34-F64C-9C94-E399E9B9B021}"/>
              </a:ext>
            </a:extLst>
          </p:cNvPr>
          <p:cNvCxnSpPr/>
          <p:nvPr/>
        </p:nvCxnSpPr>
        <p:spPr>
          <a:xfrm>
            <a:off x="2087091" y="2932604"/>
            <a:ext cx="3745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B5A4C7E-54C9-C042-9349-5FF555998A97}"/>
              </a:ext>
            </a:extLst>
          </p:cNvPr>
          <p:cNvCxnSpPr/>
          <p:nvPr/>
        </p:nvCxnSpPr>
        <p:spPr>
          <a:xfrm>
            <a:off x="2444674" y="2613305"/>
            <a:ext cx="3745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Freeform 108">
            <a:extLst>
              <a:ext uri="{FF2B5EF4-FFF2-40B4-BE49-F238E27FC236}">
                <a16:creationId xmlns:a16="http://schemas.microsoft.com/office/drawing/2014/main" id="{0C81B5B9-21F3-0F41-9AFA-1726695440CC}"/>
              </a:ext>
            </a:extLst>
          </p:cNvPr>
          <p:cNvSpPr/>
          <p:nvPr/>
        </p:nvSpPr>
        <p:spPr>
          <a:xfrm>
            <a:off x="4313658" y="3444099"/>
            <a:ext cx="402464" cy="216024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1667933 w 1667933"/>
              <a:gd name="connsiteY2" fmla="*/ 0 h 508000"/>
              <a:gd name="connsiteX0" fmla="*/ 0 w 355600"/>
              <a:gd name="connsiteY0" fmla="*/ 245533 h 245533"/>
              <a:gd name="connsiteX1" fmla="*/ 355600 w 355600"/>
              <a:gd name="connsiteY1" fmla="*/ 0 h 245533"/>
              <a:gd name="connsiteX0" fmla="*/ 0 w 262466"/>
              <a:gd name="connsiteY0" fmla="*/ 207641 h 207641"/>
              <a:gd name="connsiteX1" fmla="*/ 262466 w 262466"/>
              <a:gd name="connsiteY1" fmla="*/ 0 h 207641"/>
              <a:gd name="connsiteX0" fmla="*/ 0 w 262466"/>
              <a:gd name="connsiteY0" fmla="*/ 207641 h 207641"/>
              <a:gd name="connsiteX1" fmla="*/ 98234 w 262466"/>
              <a:gd name="connsiteY1" fmla="*/ 89293 h 207641"/>
              <a:gd name="connsiteX2" fmla="*/ 262466 w 262466"/>
              <a:gd name="connsiteY2" fmla="*/ 0 h 207641"/>
              <a:gd name="connsiteX0" fmla="*/ 0 w 355600"/>
              <a:gd name="connsiteY0" fmla="*/ 169750 h 169750"/>
              <a:gd name="connsiteX1" fmla="*/ 191368 w 355600"/>
              <a:gd name="connsiteY1" fmla="*/ 89293 h 169750"/>
              <a:gd name="connsiteX2" fmla="*/ 355600 w 355600"/>
              <a:gd name="connsiteY2" fmla="*/ 0 h 169750"/>
              <a:gd name="connsiteX0" fmla="*/ 0 w 355600"/>
              <a:gd name="connsiteY0" fmla="*/ 169750 h 169750"/>
              <a:gd name="connsiteX1" fmla="*/ 149035 w 355600"/>
              <a:gd name="connsiteY1" fmla="*/ 81714 h 169750"/>
              <a:gd name="connsiteX2" fmla="*/ 355600 w 355600"/>
              <a:gd name="connsiteY2" fmla="*/ 0 h 169750"/>
              <a:gd name="connsiteX0" fmla="*/ 0 w 287866"/>
              <a:gd name="connsiteY0" fmla="*/ 124280 h 124280"/>
              <a:gd name="connsiteX1" fmla="*/ 149035 w 287866"/>
              <a:gd name="connsiteY1" fmla="*/ 36244 h 124280"/>
              <a:gd name="connsiteX2" fmla="*/ 287866 w 287866"/>
              <a:gd name="connsiteY2" fmla="*/ 0 h 124280"/>
              <a:gd name="connsiteX0" fmla="*/ 0 w 287866"/>
              <a:gd name="connsiteY0" fmla="*/ 124280 h 124280"/>
              <a:gd name="connsiteX1" fmla="*/ 115168 w 287866"/>
              <a:gd name="connsiteY1" fmla="*/ 43823 h 124280"/>
              <a:gd name="connsiteX2" fmla="*/ 287866 w 287866"/>
              <a:gd name="connsiteY2" fmla="*/ 0 h 12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7866" h="124280">
                <a:moveTo>
                  <a:pt x="0" y="124280"/>
                </a:moveTo>
                <a:cubicBezTo>
                  <a:pt x="35567" y="92409"/>
                  <a:pt x="79601" y="75694"/>
                  <a:pt x="115168" y="43823"/>
                </a:cubicBezTo>
                <a:lnTo>
                  <a:pt x="287866" y="0"/>
                </a:lnTo>
              </a:path>
            </a:pathLst>
          </a:cu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 109">
            <a:extLst>
              <a:ext uri="{FF2B5EF4-FFF2-40B4-BE49-F238E27FC236}">
                <a16:creationId xmlns:a16="http://schemas.microsoft.com/office/drawing/2014/main" id="{B2287077-8992-1F40-93A6-BD90114A0226}"/>
              </a:ext>
            </a:extLst>
          </p:cNvPr>
          <p:cNvSpPr/>
          <p:nvPr/>
        </p:nvSpPr>
        <p:spPr>
          <a:xfrm>
            <a:off x="4707470" y="2931686"/>
            <a:ext cx="448733" cy="243246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  <a:gd name="connsiteX0" fmla="*/ 0 w 1312333"/>
              <a:gd name="connsiteY0" fmla="*/ 262467 h 262467"/>
              <a:gd name="connsiteX1" fmla="*/ 618066 w 1312333"/>
              <a:gd name="connsiteY1" fmla="*/ 84667 h 262467"/>
              <a:gd name="connsiteX2" fmla="*/ 1312333 w 1312333"/>
              <a:gd name="connsiteY2" fmla="*/ 0 h 262467"/>
              <a:gd name="connsiteX3" fmla="*/ 1312333 w 1312333"/>
              <a:gd name="connsiteY3" fmla="*/ 0 h 262467"/>
              <a:gd name="connsiteX0" fmla="*/ 0 w 1312333"/>
              <a:gd name="connsiteY0" fmla="*/ 262467 h 262467"/>
              <a:gd name="connsiteX1" fmla="*/ 618066 w 1312333"/>
              <a:gd name="connsiteY1" fmla="*/ 84667 h 262467"/>
              <a:gd name="connsiteX2" fmla="*/ 1312333 w 1312333"/>
              <a:gd name="connsiteY2" fmla="*/ 0 h 262467"/>
              <a:gd name="connsiteX0" fmla="*/ 0 w 1312333"/>
              <a:gd name="connsiteY0" fmla="*/ 262467 h 262467"/>
              <a:gd name="connsiteX1" fmla="*/ 242167 w 1312333"/>
              <a:gd name="connsiteY1" fmla="*/ 186040 h 262467"/>
              <a:gd name="connsiteX2" fmla="*/ 618066 w 1312333"/>
              <a:gd name="connsiteY2" fmla="*/ 84667 h 262467"/>
              <a:gd name="connsiteX3" fmla="*/ 1312333 w 1312333"/>
              <a:gd name="connsiteY3" fmla="*/ 0 h 262467"/>
              <a:gd name="connsiteX0" fmla="*/ 0 w 1312333"/>
              <a:gd name="connsiteY0" fmla="*/ 262467 h 262467"/>
              <a:gd name="connsiteX1" fmla="*/ 242167 w 1312333"/>
              <a:gd name="connsiteY1" fmla="*/ 186040 h 262467"/>
              <a:gd name="connsiteX2" fmla="*/ 448733 w 1312333"/>
              <a:gd name="connsiteY2" fmla="*/ 126054 h 262467"/>
              <a:gd name="connsiteX3" fmla="*/ 1312333 w 1312333"/>
              <a:gd name="connsiteY3" fmla="*/ 0 h 262467"/>
              <a:gd name="connsiteX0" fmla="*/ 0 w 448733"/>
              <a:gd name="connsiteY0" fmla="*/ 136413 h 136413"/>
              <a:gd name="connsiteX1" fmla="*/ 242167 w 448733"/>
              <a:gd name="connsiteY1" fmla="*/ 59986 h 136413"/>
              <a:gd name="connsiteX2" fmla="*/ 448733 w 448733"/>
              <a:gd name="connsiteY2" fmla="*/ 0 h 136413"/>
              <a:gd name="connsiteX0" fmla="*/ 0 w 448733"/>
              <a:gd name="connsiteY0" fmla="*/ 136413 h 136413"/>
              <a:gd name="connsiteX1" fmla="*/ 182900 w 448733"/>
              <a:gd name="connsiteY1" fmla="*/ 64125 h 136413"/>
              <a:gd name="connsiteX2" fmla="*/ 448733 w 448733"/>
              <a:gd name="connsiteY2" fmla="*/ 0 h 13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8733" h="136413">
                <a:moveTo>
                  <a:pt x="0" y="136413"/>
                </a:moveTo>
                <a:cubicBezTo>
                  <a:pt x="106122" y="105419"/>
                  <a:pt x="76778" y="95119"/>
                  <a:pt x="182900" y="64125"/>
                </a:cubicBezTo>
                <a:lnTo>
                  <a:pt x="448733" y="0"/>
                </a:lnTo>
              </a:path>
            </a:pathLst>
          </a:cu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Line 50">
            <a:extLst>
              <a:ext uri="{FF2B5EF4-FFF2-40B4-BE49-F238E27FC236}">
                <a16:creationId xmlns:a16="http://schemas.microsoft.com/office/drawing/2014/main" id="{CE6DAFDD-575C-6348-A762-93CDEC9BEF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122" y="2698482"/>
            <a:ext cx="0" cy="1118054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" name="Line 50">
            <a:extLst>
              <a:ext uri="{FF2B5EF4-FFF2-40B4-BE49-F238E27FC236}">
                <a16:creationId xmlns:a16="http://schemas.microsoft.com/office/drawing/2014/main" id="{2DCE0673-5420-074C-A56B-7DAB96E189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3658" y="2676168"/>
            <a:ext cx="0" cy="1218704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Line 50">
            <a:extLst>
              <a:ext uri="{FF2B5EF4-FFF2-40B4-BE49-F238E27FC236}">
                <a16:creationId xmlns:a16="http://schemas.microsoft.com/office/drawing/2014/main" id="{4AAE55A0-8D89-2146-ADC7-FB5A22C7D5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9525" y="2625814"/>
            <a:ext cx="0" cy="1218704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Freeform 113">
            <a:extLst>
              <a:ext uri="{FF2B5EF4-FFF2-40B4-BE49-F238E27FC236}">
                <a16:creationId xmlns:a16="http://schemas.microsoft.com/office/drawing/2014/main" id="{2CF92AAD-5070-1349-B5E8-34919EED69AC}"/>
              </a:ext>
            </a:extLst>
          </p:cNvPr>
          <p:cNvSpPr/>
          <p:nvPr/>
        </p:nvSpPr>
        <p:spPr>
          <a:xfrm>
            <a:off x="5092591" y="2410585"/>
            <a:ext cx="538502" cy="169418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  <a:gd name="connsiteX0" fmla="*/ 0 w 1312333"/>
              <a:gd name="connsiteY0" fmla="*/ 262467 h 262467"/>
              <a:gd name="connsiteX1" fmla="*/ 618066 w 1312333"/>
              <a:gd name="connsiteY1" fmla="*/ 84667 h 262467"/>
              <a:gd name="connsiteX2" fmla="*/ 1312333 w 1312333"/>
              <a:gd name="connsiteY2" fmla="*/ 0 h 262467"/>
              <a:gd name="connsiteX3" fmla="*/ 1312333 w 1312333"/>
              <a:gd name="connsiteY3" fmla="*/ 0 h 262467"/>
              <a:gd name="connsiteX0" fmla="*/ 0 w 1312333"/>
              <a:gd name="connsiteY0" fmla="*/ 262467 h 262467"/>
              <a:gd name="connsiteX1" fmla="*/ 618066 w 1312333"/>
              <a:gd name="connsiteY1" fmla="*/ 84667 h 262467"/>
              <a:gd name="connsiteX2" fmla="*/ 1312333 w 1312333"/>
              <a:gd name="connsiteY2" fmla="*/ 0 h 262467"/>
              <a:gd name="connsiteX0" fmla="*/ 0 w 1312333"/>
              <a:gd name="connsiteY0" fmla="*/ 262467 h 262467"/>
              <a:gd name="connsiteX1" fmla="*/ 242167 w 1312333"/>
              <a:gd name="connsiteY1" fmla="*/ 186040 h 262467"/>
              <a:gd name="connsiteX2" fmla="*/ 618066 w 1312333"/>
              <a:gd name="connsiteY2" fmla="*/ 84667 h 262467"/>
              <a:gd name="connsiteX3" fmla="*/ 1312333 w 1312333"/>
              <a:gd name="connsiteY3" fmla="*/ 0 h 262467"/>
              <a:gd name="connsiteX0" fmla="*/ 0 w 1312333"/>
              <a:gd name="connsiteY0" fmla="*/ 262467 h 262467"/>
              <a:gd name="connsiteX1" fmla="*/ 242167 w 1312333"/>
              <a:gd name="connsiteY1" fmla="*/ 186040 h 262467"/>
              <a:gd name="connsiteX2" fmla="*/ 448733 w 1312333"/>
              <a:gd name="connsiteY2" fmla="*/ 126054 h 262467"/>
              <a:gd name="connsiteX3" fmla="*/ 1312333 w 1312333"/>
              <a:gd name="connsiteY3" fmla="*/ 0 h 262467"/>
              <a:gd name="connsiteX0" fmla="*/ 0 w 448733"/>
              <a:gd name="connsiteY0" fmla="*/ 136413 h 136413"/>
              <a:gd name="connsiteX1" fmla="*/ 242167 w 448733"/>
              <a:gd name="connsiteY1" fmla="*/ 59986 h 136413"/>
              <a:gd name="connsiteX2" fmla="*/ 448733 w 448733"/>
              <a:gd name="connsiteY2" fmla="*/ 0 h 136413"/>
              <a:gd name="connsiteX0" fmla="*/ 0 w 448733"/>
              <a:gd name="connsiteY0" fmla="*/ 136413 h 136413"/>
              <a:gd name="connsiteX1" fmla="*/ 182900 w 448733"/>
              <a:gd name="connsiteY1" fmla="*/ 64125 h 136413"/>
              <a:gd name="connsiteX2" fmla="*/ 448733 w 448733"/>
              <a:gd name="connsiteY2" fmla="*/ 0 h 13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8733" h="136413">
                <a:moveTo>
                  <a:pt x="0" y="136413"/>
                </a:moveTo>
                <a:cubicBezTo>
                  <a:pt x="106122" y="105419"/>
                  <a:pt x="76778" y="95119"/>
                  <a:pt x="182900" y="64125"/>
                </a:cubicBezTo>
                <a:lnTo>
                  <a:pt x="448733" y="0"/>
                </a:lnTo>
              </a:path>
            </a:pathLst>
          </a:cu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ight Arrow 114">
            <a:extLst>
              <a:ext uri="{FF2B5EF4-FFF2-40B4-BE49-F238E27FC236}">
                <a16:creationId xmlns:a16="http://schemas.microsoft.com/office/drawing/2014/main" id="{44F6B93B-DF88-A546-8EC7-67D3209AC810}"/>
              </a:ext>
            </a:extLst>
          </p:cNvPr>
          <p:cNvSpPr/>
          <p:nvPr/>
        </p:nvSpPr>
        <p:spPr>
          <a:xfrm>
            <a:off x="6288758" y="2875996"/>
            <a:ext cx="448735" cy="2605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Line 21">
            <a:extLst>
              <a:ext uri="{FF2B5EF4-FFF2-40B4-BE49-F238E27FC236}">
                <a16:creationId xmlns:a16="http://schemas.microsoft.com/office/drawing/2014/main" id="{0196CE77-97E2-A34F-9BFC-C0E0CEA525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92141" y="2440134"/>
            <a:ext cx="0" cy="140438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7" name="Line 21">
            <a:extLst>
              <a:ext uri="{FF2B5EF4-FFF2-40B4-BE49-F238E27FC236}">
                <a16:creationId xmlns:a16="http://schemas.microsoft.com/office/drawing/2014/main" id="{1292C278-0799-C742-9985-D1901E0EF6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92141" y="3844518"/>
            <a:ext cx="1803100" cy="0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8" name="Rectangle 8">
            <a:extLst>
              <a:ext uri="{FF2B5EF4-FFF2-40B4-BE49-F238E27FC236}">
                <a16:creationId xmlns:a16="http://schemas.microsoft.com/office/drawing/2014/main" id="{CBDF8CF8-C0FA-084A-B4CC-A1D8E6F6A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249" y="2213213"/>
            <a:ext cx="514330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Symbol" charset="2"/>
                <a:ea typeface="PMingLiU" charset="0"/>
                <a:cs typeface="Symbol" charset="2"/>
              </a:rPr>
              <a:t>D</a:t>
            </a:r>
            <a:r>
              <a:rPr lang="en-US" altLang="zh-TW" sz="2000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sp>
        <p:nvSpPr>
          <p:cNvPr id="119" name="Rectangle 8">
            <a:extLst>
              <a:ext uri="{FF2B5EF4-FFF2-40B4-BE49-F238E27FC236}">
                <a16:creationId xmlns:a16="http://schemas.microsoft.com/office/drawing/2014/main" id="{6C6523A8-7837-A846-B26C-AD726655D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0512" y="3646062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AE032F3C-BCE7-1C43-A905-B44BBC757FB4}"/>
              </a:ext>
            </a:extLst>
          </p:cNvPr>
          <p:cNvSpPr/>
          <p:nvPr/>
        </p:nvSpPr>
        <p:spPr>
          <a:xfrm>
            <a:off x="7310561" y="3610279"/>
            <a:ext cx="402464" cy="216024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1667933 w 1667933"/>
              <a:gd name="connsiteY2" fmla="*/ 0 h 508000"/>
              <a:gd name="connsiteX0" fmla="*/ 0 w 355600"/>
              <a:gd name="connsiteY0" fmla="*/ 245533 h 245533"/>
              <a:gd name="connsiteX1" fmla="*/ 355600 w 355600"/>
              <a:gd name="connsiteY1" fmla="*/ 0 h 245533"/>
              <a:gd name="connsiteX0" fmla="*/ 0 w 262466"/>
              <a:gd name="connsiteY0" fmla="*/ 207641 h 207641"/>
              <a:gd name="connsiteX1" fmla="*/ 262466 w 262466"/>
              <a:gd name="connsiteY1" fmla="*/ 0 h 207641"/>
              <a:gd name="connsiteX0" fmla="*/ 0 w 262466"/>
              <a:gd name="connsiteY0" fmla="*/ 207641 h 207641"/>
              <a:gd name="connsiteX1" fmla="*/ 98234 w 262466"/>
              <a:gd name="connsiteY1" fmla="*/ 89293 h 207641"/>
              <a:gd name="connsiteX2" fmla="*/ 262466 w 262466"/>
              <a:gd name="connsiteY2" fmla="*/ 0 h 207641"/>
              <a:gd name="connsiteX0" fmla="*/ 0 w 355600"/>
              <a:gd name="connsiteY0" fmla="*/ 169750 h 169750"/>
              <a:gd name="connsiteX1" fmla="*/ 191368 w 355600"/>
              <a:gd name="connsiteY1" fmla="*/ 89293 h 169750"/>
              <a:gd name="connsiteX2" fmla="*/ 355600 w 355600"/>
              <a:gd name="connsiteY2" fmla="*/ 0 h 169750"/>
              <a:gd name="connsiteX0" fmla="*/ 0 w 355600"/>
              <a:gd name="connsiteY0" fmla="*/ 169750 h 169750"/>
              <a:gd name="connsiteX1" fmla="*/ 149035 w 355600"/>
              <a:gd name="connsiteY1" fmla="*/ 81714 h 169750"/>
              <a:gd name="connsiteX2" fmla="*/ 355600 w 355600"/>
              <a:gd name="connsiteY2" fmla="*/ 0 h 169750"/>
              <a:gd name="connsiteX0" fmla="*/ 0 w 287866"/>
              <a:gd name="connsiteY0" fmla="*/ 124280 h 124280"/>
              <a:gd name="connsiteX1" fmla="*/ 149035 w 287866"/>
              <a:gd name="connsiteY1" fmla="*/ 36244 h 124280"/>
              <a:gd name="connsiteX2" fmla="*/ 287866 w 287866"/>
              <a:gd name="connsiteY2" fmla="*/ 0 h 124280"/>
              <a:gd name="connsiteX0" fmla="*/ 0 w 287866"/>
              <a:gd name="connsiteY0" fmla="*/ 124280 h 124280"/>
              <a:gd name="connsiteX1" fmla="*/ 115168 w 287866"/>
              <a:gd name="connsiteY1" fmla="*/ 43823 h 124280"/>
              <a:gd name="connsiteX2" fmla="*/ 287866 w 287866"/>
              <a:gd name="connsiteY2" fmla="*/ 0 h 12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7866" h="124280">
                <a:moveTo>
                  <a:pt x="0" y="124280"/>
                </a:moveTo>
                <a:cubicBezTo>
                  <a:pt x="35567" y="92409"/>
                  <a:pt x="79601" y="75694"/>
                  <a:pt x="115168" y="43823"/>
                </a:cubicBezTo>
                <a:lnTo>
                  <a:pt x="287866" y="0"/>
                </a:lnTo>
              </a:path>
            </a:pathLst>
          </a:cu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394B7F65-BAF7-A04A-8B3F-5AF0D2E21B6E}"/>
              </a:ext>
            </a:extLst>
          </p:cNvPr>
          <p:cNvSpPr/>
          <p:nvPr/>
        </p:nvSpPr>
        <p:spPr>
          <a:xfrm>
            <a:off x="7713025" y="3363623"/>
            <a:ext cx="448733" cy="243246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  <a:gd name="connsiteX0" fmla="*/ 0 w 1312333"/>
              <a:gd name="connsiteY0" fmla="*/ 262467 h 262467"/>
              <a:gd name="connsiteX1" fmla="*/ 618066 w 1312333"/>
              <a:gd name="connsiteY1" fmla="*/ 84667 h 262467"/>
              <a:gd name="connsiteX2" fmla="*/ 1312333 w 1312333"/>
              <a:gd name="connsiteY2" fmla="*/ 0 h 262467"/>
              <a:gd name="connsiteX3" fmla="*/ 1312333 w 1312333"/>
              <a:gd name="connsiteY3" fmla="*/ 0 h 262467"/>
              <a:gd name="connsiteX0" fmla="*/ 0 w 1312333"/>
              <a:gd name="connsiteY0" fmla="*/ 262467 h 262467"/>
              <a:gd name="connsiteX1" fmla="*/ 618066 w 1312333"/>
              <a:gd name="connsiteY1" fmla="*/ 84667 h 262467"/>
              <a:gd name="connsiteX2" fmla="*/ 1312333 w 1312333"/>
              <a:gd name="connsiteY2" fmla="*/ 0 h 262467"/>
              <a:gd name="connsiteX0" fmla="*/ 0 w 1312333"/>
              <a:gd name="connsiteY0" fmla="*/ 262467 h 262467"/>
              <a:gd name="connsiteX1" fmla="*/ 242167 w 1312333"/>
              <a:gd name="connsiteY1" fmla="*/ 186040 h 262467"/>
              <a:gd name="connsiteX2" fmla="*/ 618066 w 1312333"/>
              <a:gd name="connsiteY2" fmla="*/ 84667 h 262467"/>
              <a:gd name="connsiteX3" fmla="*/ 1312333 w 1312333"/>
              <a:gd name="connsiteY3" fmla="*/ 0 h 262467"/>
              <a:gd name="connsiteX0" fmla="*/ 0 w 1312333"/>
              <a:gd name="connsiteY0" fmla="*/ 262467 h 262467"/>
              <a:gd name="connsiteX1" fmla="*/ 242167 w 1312333"/>
              <a:gd name="connsiteY1" fmla="*/ 186040 h 262467"/>
              <a:gd name="connsiteX2" fmla="*/ 448733 w 1312333"/>
              <a:gd name="connsiteY2" fmla="*/ 126054 h 262467"/>
              <a:gd name="connsiteX3" fmla="*/ 1312333 w 1312333"/>
              <a:gd name="connsiteY3" fmla="*/ 0 h 262467"/>
              <a:gd name="connsiteX0" fmla="*/ 0 w 448733"/>
              <a:gd name="connsiteY0" fmla="*/ 136413 h 136413"/>
              <a:gd name="connsiteX1" fmla="*/ 242167 w 448733"/>
              <a:gd name="connsiteY1" fmla="*/ 59986 h 136413"/>
              <a:gd name="connsiteX2" fmla="*/ 448733 w 448733"/>
              <a:gd name="connsiteY2" fmla="*/ 0 h 136413"/>
              <a:gd name="connsiteX0" fmla="*/ 0 w 448733"/>
              <a:gd name="connsiteY0" fmla="*/ 136413 h 136413"/>
              <a:gd name="connsiteX1" fmla="*/ 182900 w 448733"/>
              <a:gd name="connsiteY1" fmla="*/ 64125 h 136413"/>
              <a:gd name="connsiteX2" fmla="*/ 448733 w 448733"/>
              <a:gd name="connsiteY2" fmla="*/ 0 h 13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8733" h="136413">
                <a:moveTo>
                  <a:pt x="0" y="136413"/>
                </a:moveTo>
                <a:cubicBezTo>
                  <a:pt x="106122" y="105419"/>
                  <a:pt x="76778" y="95119"/>
                  <a:pt x="182900" y="64125"/>
                </a:cubicBezTo>
                <a:lnTo>
                  <a:pt x="448733" y="0"/>
                </a:lnTo>
              </a:path>
            </a:pathLst>
          </a:cu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Line 50">
            <a:extLst>
              <a:ext uri="{FF2B5EF4-FFF2-40B4-BE49-F238E27FC236}">
                <a16:creationId xmlns:a16="http://schemas.microsoft.com/office/drawing/2014/main" id="{CFA2F97B-37F5-8C43-B145-D052053C98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13322" y="2713103"/>
            <a:ext cx="0" cy="1118054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Line 50">
            <a:extLst>
              <a:ext uri="{FF2B5EF4-FFF2-40B4-BE49-F238E27FC236}">
                <a16:creationId xmlns:a16="http://schemas.microsoft.com/office/drawing/2014/main" id="{48E0C40E-D2AC-8A45-AA15-EF4D0E7520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6725" y="2640435"/>
            <a:ext cx="0" cy="1218704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3FB7EE7E-247F-F541-93AC-0C794F2AE484}"/>
              </a:ext>
            </a:extLst>
          </p:cNvPr>
          <p:cNvSpPr/>
          <p:nvPr/>
        </p:nvSpPr>
        <p:spPr>
          <a:xfrm>
            <a:off x="8106725" y="3186968"/>
            <a:ext cx="538502" cy="169418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  <a:gd name="connsiteX0" fmla="*/ 0 w 1312333"/>
              <a:gd name="connsiteY0" fmla="*/ 262467 h 262467"/>
              <a:gd name="connsiteX1" fmla="*/ 618066 w 1312333"/>
              <a:gd name="connsiteY1" fmla="*/ 84667 h 262467"/>
              <a:gd name="connsiteX2" fmla="*/ 1312333 w 1312333"/>
              <a:gd name="connsiteY2" fmla="*/ 0 h 262467"/>
              <a:gd name="connsiteX3" fmla="*/ 1312333 w 1312333"/>
              <a:gd name="connsiteY3" fmla="*/ 0 h 262467"/>
              <a:gd name="connsiteX0" fmla="*/ 0 w 1312333"/>
              <a:gd name="connsiteY0" fmla="*/ 262467 h 262467"/>
              <a:gd name="connsiteX1" fmla="*/ 618066 w 1312333"/>
              <a:gd name="connsiteY1" fmla="*/ 84667 h 262467"/>
              <a:gd name="connsiteX2" fmla="*/ 1312333 w 1312333"/>
              <a:gd name="connsiteY2" fmla="*/ 0 h 262467"/>
              <a:gd name="connsiteX0" fmla="*/ 0 w 1312333"/>
              <a:gd name="connsiteY0" fmla="*/ 262467 h 262467"/>
              <a:gd name="connsiteX1" fmla="*/ 242167 w 1312333"/>
              <a:gd name="connsiteY1" fmla="*/ 186040 h 262467"/>
              <a:gd name="connsiteX2" fmla="*/ 618066 w 1312333"/>
              <a:gd name="connsiteY2" fmla="*/ 84667 h 262467"/>
              <a:gd name="connsiteX3" fmla="*/ 1312333 w 1312333"/>
              <a:gd name="connsiteY3" fmla="*/ 0 h 262467"/>
              <a:gd name="connsiteX0" fmla="*/ 0 w 1312333"/>
              <a:gd name="connsiteY0" fmla="*/ 262467 h 262467"/>
              <a:gd name="connsiteX1" fmla="*/ 242167 w 1312333"/>
              <a:gd name="connsiteY1" fmla="*/ 186040 h 262467"/>
              <a:gd name="connsiteX2" fmla="*/ 448733 w 1312333"/>
              <a:gd name="connsiteY2" fmla="*/ 126054 h 262467"/>
              <a:gd name="connsiteX3" fmla="*/ 1312333 w 1312333"/>
              <a:gd name="connsiteY3" fmla="*/ 0 h 262467"/>
              <a:gd name="connsiteX0" fmla="*/ 0 w 448733"/>
              <a:gd name="connsiteY0" fmla="*/ 136413 h 136413"/>
              <a:gd name="connsiteX1" fmla="*/ 242167 w 448733"/>
              <a:gd name="connsiteY1" fmla="*/ 59986 h 136413"/>
              <a:gd name="connsiteX2" fmla="*/ 448733 w 448733"/>
              <a:gd name="connsiteY2" fmla="*/ 0 h 136413"/>
              <a:gd name="connsiteX0" fmla="*/ 0 w 448733"/>
              <a:gd name="connsiteY0" fmla="*/ 136413 h 136413"/>
              <a:gd name="connsiteX1" fmla="*/ 182900 w 448733"/>
              <a:gd name="connsiteY1" fmla="*/ 64125 h 136413"/>
              <a:gd name="connsiteX2" fmla="*/ 448733 w 448733"/>
              <a:gd name="connsiteY2" fmla="*/ 0 h 13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8733" h="136413">
                <a:moveTo>
                  <a:pt x="0" y="136413"/>
                </a:moveTo>
                <a:cubicBezTo>
                  <a:pt x="106122" y="105419"/>
                  <a:pt x="76778" y="95119"/>
                  <a:pt x="182900" y="64125"/>
                </a:cubicBezTo>
                <a:lnTo>
                  <a:pt x="448733" y="0"/>
                </a:lnTo>
              </a:path>
            </a:pathLst>
          </a:cu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33590BF4-EF5D-F446-BE2E-83E104DE7BEB}"/>
              </a:ext>
            </a:extLst>
          </p:cNvPr>
          <p:cNvCxnSpPr/>
          <p:nvPr/>
        </p:nvCxnSpPr>
        <p:spPr>
          <a:xfrm>
            <a:off x="4061077" y="3810684"/>
            <a:ext cx="261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6488C82-8EC6-E141-9153-5449AD695C15}"/>
              </a:ext>
            </a:extLst>
          </p:cNvPr>
          <p:cNvCxnSpPr/>
          <p:nvPr/>
        </p:nvCxnSpPr>
        <p:spPr>
          <a:xfrm>
            <a:off x="7049810" y="3835917"/>
            <a:ext cx="261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Line 50">
            <a:extLst>
              <a:ext uri="{FF2B5EF4-FFF2-40B4-BE49-F238E27FC236}">
                <a16:creationId xmlns:a16="http://schemas.microsoft.com/office/drawing/2014/main" id="{6995BBC6-6DF9-D54C-81C7-18F2B4041F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8754" y="2741085"/>
            <a:ext cx="0" cy="1118054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14411A4-5005-1C4B-BA7C-E229AD5C1EF3}"/>
              </a:ext>
            </a:extLst>
          </p:cNvPr>
          <p:cNvSpPr txBox="1"/>
          <p:nvPr/>
        </p:nvSpPr>
        <p:spPr>
          <a:xfrm>
            <a:off x="6288758" y="2368391"/>
            <a:ext cx="876995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DDDA101-EAE1-DC4E-B83A-61617982F000}"/>
              </a:ext>
            </a:extLst>
          </p:cNvPr>
          <p:cNvSpPr txBox="1"/>
          <p:nvPr/>
        </p:nvSpPr>
        <p:spPr>
          <a:xfrm>
            <a:off x="3427661" y="2398846"/>
            <a:ext cx="876995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0" name="TextBox 1">
            <a:extLst>
              <a:ext uri="{FF2B5EF4-FFF2-40B4-BE49-F238E27FC236}">
                <a16:creationId xmlns:a16="http://schemas.microsoft.com/office/drawing/2014/main" id="{AF3F84DA-E809-4A42-9EEE-FCBAD74CC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66" y="4127793"/>
            <a:ext cx="39116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Need to find out the current state with respect to the new characteristics before switching</a:t>
            </a:r>
            <a:endParaRPr lang="en-US" altLang="zh-TW" sz="2400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131" name="Line 21">
            <a:extLst>
              <a:ext uri="{FF2B5EF4-FFF2-40B4-BE49-F238E27FC236}">
                <a16:creationId xmlns:a16="http://schemas.microsoft.com/office/drawing/2014/main" id="{E1532D07-F2A3-EA48-966E-31A66CCEBC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8132" y="4539355"/>
            <a:ext cx="0" cy="140438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2" name="Line 21">
            <a:extLst>
              <a:ext uri="{FF2B5EF4-FFF2-40B4-BE49-F238E27FC236}">
                <a16:creationId xmlns:a16="http://schemas.microsoft.com/office/drawing/2014/main" id="{9D9ABE4B-A8BF-2449-B1D9-0DBC48D2B7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8132" y="5943736"/>
            <a:ext cx="1814741" cy="12558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" name="Rectangle 8">
            <a:extLst>
              <a:ext uri="{FF2B5EF4-FFF2-40B4-BE49-F238E27FC236}">
                <a16:creationId xmlns:a16="http://schemas.microsoft.com/office/drawing/2014/main" id="{F5F9D629-15D1-8A4D-93E1-9FC18C364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266" y="4202340"/>
            <a:ext cx="797978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bias</a:t>
            </a:r>
            <a:endParaRPr lang="en-US" altLang="zh-TW" sz="2000" i="1" baseline="-25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134" name="Rectangle 8">
            <a:extLst>
              <a:ext uri="{FF2B5EF4-FFF2-40B4-BE49-F238E27FC236}">
                <a16:creationId xmlns:a16="http://schemas.microsoft.com/office/drawing/2014/main" id="{6D721D7A-91A4-5F41-BD87-AE821981E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350" y="5758059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CEB084D-E63D-0F45-8907-6F28B02132EC}"/>
              </a:ext>
            </a:extLst>
          </p:cNvPr>
          <p:cNvCxnSpPr/>
          <p:nvPr/>
        </p:nvCxnSpPr>
        <p:spPr>
          <a:xfrm>
            <a:off x="4358132" y="4800735"/>
            <a:ext cx="1442185" cy="0"/>
          </a:xfrm>
          <a:prstGeom prst="line">
            <a:avLst/>
          </a:prstGeom>
          <a:ln w="38100">
            <a:solidFill>
              <a:srgbClr val="4F81BD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Line 21">
            <a:extLst>
              <a:ext uri="{FF2B5EF4-FFF2-40B4-BE49-F238E27FC236}">
                <a16:creationId xmlns:a16="http://schemas.microsoft.com/office/drawing/2014/main" id="{71F269E9-42AC-9C41-A7A5-0412471DC9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86161" y="4596477"/>
            <a:ext cx="0" cy="140438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7" name="Line 21">
            <a:extLst>
              <a:ext uri="{FF2B5EF4-FFF2-40B4-BE49-F238E27FC236}">
                <a16:creationId xmlns:a16="http://schemas.microsoft.com/office/drawing/2014/main" id="{3AB1D2FE-98DD-B74D-B46C-5C1FE69EB6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86161" y="6000861"/>
            <a:ext cx="1803100" cy="0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8" name="Rectangle 8">
            <a:extLst>
              <a:ext uri="{FF2B5EF4-FFF2-40B4-BE49-F238E27FC236}">
                <a16:creationId xmlns:a16="http://schemas.microsoft.com/office/drawing/2014/main" id="{C590CF76-3F7F-8343-8F27-FD17C5D69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8011" y="4313184"/>
            <a:ext cx="514330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Symbol" charset="2"/>
                <a:ea typeface="PMingLiU" charset="0"/>
                <a:cs typeface="Symbol" charset="2"/>
              </a:rPr>
              <a:t>D</a:t>
            </a:r>
            <a:r>
              <a:rPr lang="en-US" altLang="zh-TW" sz="2000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0655A811-B65A-EB47-92BA-2FE9B59259F7}"/>
              </a:ext>
            </a:extLst>
          </p:cNvPr>
          <p:cNvSpPr/>
          <p:nvPr/>
        </p:nvSpPr>
        <p:spPr>
          <a:xfrm>
            <a:off x="6351861" y="5069274"/>
            <a:ext cx="448735" cy="2605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C16FF8E-6D0A-9A43-A019-773E9892498A}"/>
              </a:ext>
            </a:extLst>
          </p:cNvPr>
          <p:cNvCxnSpPr/>
          <p:nvPr/>
        </p:nvCxnSpPr>
        <p:spPr>
          <a:xfrm flipV="1">
            <a:off x="4358132" y="5080594"/>
            <a:ext cx="1442185" cy="22974"/>
          </a:xfrm>
          <a:prstGeom prst="line">
            <a:avLst/>
          </a:prstGeom>
          <a:ln w="38100">
            <a:solidFill>
              <a:srgbClr val="4F81BD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129C0205-083A-5345-B648-12A51DD95F97}"/>
              </a:ext>
            </a:extLst>
          </p:cNvPr>
          <p:cNvCxnSpPr/>
          <p:nvPr/>
        </p:nvCxnSpPr>
        <p:spPr>
          <a:xfrm>
            <a:off x="4358132" y="5406401"/>
            <a:ext cx="1442185" cy="0"/>
          </a:xfrm>
          <a:prstGeom prst="line">
            <a:avLst/>
          </a:prstGeom>
          <a:ln w="38100">
            <a:solidFill>
              <a:srgbClr val="4F81BD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8">
            <a:extLst>
              <a:ext uri="{FF2B5EF4-FFF2-40B4-BE49-F238E27FC236}">
                <a16:creationId xmlns:a16="http://schemas.microsoft.com/office/drawing/2014/main" id="{5AA33F88-2910-6045-B410-03369938B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4532" y="5802405"/>
            <a:ext cx="529814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143" name="Rectangle 8">
            <a:extLst>
              <a:ext uri="{FF2B5EF4-FFF2-40B4-BE49-F238E27FC236}">
                <a16:creationId xmlns:a16="http://schemas.microsoft.com/office/drawing/2014/main" id="{CFFDA1AB-C240-D140-8E07-82D465945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984" y="4539355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3</a:t>
            </a:r>
          </a:p>
        </p:txBody>
      </p:sp>
      <p:sp>
        <p:nvSpPr>
          <p:cNvPr id="144" name="Rectangle 8">
            <a:extLst>
              <a:ext uri="{FF2B5EF4-FFF2-40B4-BE49-F238E27FC236}">
                <a16:creationId xmlns:a16="http://schemas.microsoft.com/office/drawing/2014/main" id="{CFAD7C88-8E9E-E245-8096-88CA3AB78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702" y="4869446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sp>
        <p:nvSpPr>
          <p:cNvPr id="145" name="Rectangle 8">
            <a:extLst>
              <a:ext uri="{FF2B5EF4-FFF2-40B4-BE49-F238E27FC236}">
                <a16:creationId xmlns:a16="http://schemas.microsoft.com/office/drawing/2014/main" id="{9376716F-B95F-FE46-A670-E08D4EE58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420" y="5199537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A9A07BDF-CF94-744D-8168-207AC6A69BCA}"/>
              </a:ext>
            </a:extLst>
          </p:cNvPr>
          <p:cNvSpPr/>
          <p:nvPr/>
        </p:nvSpPr>
        <p:spPr>
          <a:xfrm>
            <a:off x="7197010" y="5419948"/>
            <a:ext cx="1667933" cy="567552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933" h="508000">
                <a:moveTo>
                  <a:pt x="0" y="508000"/>
                </a:moveTo>
                <a:lnTo>
                  <a:pt x="355600" y="262467"/>
                </a:lnTo>
                <a:lnTo>
                  <a:pt x="973666" y="84667"/>
                </a:lnTo>
                <a:lnTo>
                  <a:pt x="1667933" y="0"/>
                </a:lnTo>
                <a:lnTo>
                  <a:pt x="1667933" y="0"/>
                </a:lnTo>
              </a:path>
            </a:pathLst>
          </a:cu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03713EFE-5790-6F44-A4B8-B9B1AE1E4E6C}"/>
              </a:ext>
            </a:extLst>
          </p:cNvPr>
          <p:cNvSpPr/>
          <p:nvPr/>
        </p:nvSpPr>
        <p:spPr>
          <a:xfrm>
            <a:off x="7409800" y="4965082"/>
            <a:ext cx="1667933" cy="1039226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933" h="508000">
                <a:moveTo>
                  <a:pt x="0" y="508000"/>
                </a:moveTo>
                <a:lnTo>
                  <a:pt x="355600" y="262467"/>
                </a:lnTo>
                <a:lnTo>
                  <a:pt x="973666" y="84667"/>
                </a:lnTo>
                <a:lnTo>
                  <a:pt x="1667933" y="0"/>
                </a:lnTo>
                <a:lnTo>
                  <a:pt x="1667933" y="0"/>
                </a:lnTo>
              </a:path>
            </a:pathLst>
          </a:cu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84D7ADEC-67C6-6A46-A1AD-CFBC1544BB08}"/>
              </a:ext>
            </a:extLst>
          </p:cNvPr>
          <p:cNvSpPr/>
          <p:nvPr/>
        </p:nvSpPr>
        <p:spPr>
          <a:xfrm>
            <a:off x="7687450" y="4510196"/>
            <a:ext cx="1667933" cy="1460385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933" h="508000">
                <a:moveTo>
                  <a:pt x="0" y="508000"/>
                </a:moveTo>
                <a:lnTo>
                  <a:pt x="355600" y="262467"/>
                </a:lnTo>
                <a:lnTo>
                  <a:pt x="973666" y="84667"/>
                </a:lnTo>
                <a:lnTo>
                  <a:pt x="1667933" y="0"/>
                </a:lnTo>
                <a:lnTo>
                  <a:pt x="1667933" y="0"/>
                </a:lnTo>
              </a:path>
            </a:pathLst>
          </a:cu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8">
            <a:extLst>
              <a:ext uri="{FF2B5EF4-FFF2-40B4-BE49-F238E27FC236}">
                <a16:creationId xmlns:a16="http://schemas.microsoft.com/office/drawing/2014/main" id="{3CBCA93E-AAB4-214C-9D79-5464EC43A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9261" y="4272232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3</a:t>
            </a:r>
          </a:p>
        </p:txBody>
      </p:sp>
      <p:sp>
        <p:nvSpPr>
          <p:cNvPr id="150" name="Rectangle 8">
            <a:extLst>
              <a:ext uri="{FF2B5EF4-FFF2-40B4-BE49-F238E27FC236}">
                <a16:creationId xmlns:a16="http://schemas.microsoft.com/office/drawing/2014/main" id="{98BA9956-8296-D345-BD78-EDDB55218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258" y="4816389"/>
            <a:ext cx="503512" cy="3199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2</a:t>
            </a:r>
          </a:p>
        </p:txBody>
      </p:sp>
      <p:sp>
        <p:nvSpPr>
          <p:cNvPr id="151" name="Rectangle 8">
            <a:extLst>
              <a:ext uri="{FF2B5EF4-FFF2-40B4-BE49-F238E27FC236}">
                <a16:creationId xmlns:a16="http://schemas.microsoft.com/office/drawing/2014/main" id="{0033E6AB-0CC3-3A44-9263-AB5E81C3D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8387" y="5285059"/>
            <a:ext cx="39003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baseline="-25000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1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51822CC7-7121-924F-A611-B7EC4DD4B749}"/>
              </a:ext>
            </a:extLst>
          </p:cNvPr>
          <p:cNvCxnSpPr/>
          <p:nvPr/>
        </p:nvCxnSpPr>
        <p:spPr>
          <a:xfrm>
            <a:off x="4359680" y="5943736"/>
            <a:ext cx="26104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473D762E-DC9C-C446-ACC1-B7D87C8A5241}"/>
              </a:ext>
            </a:extLst>
          </p:cNvPr>
          <p:cNvCxnSpPr/>
          <p:nvPr/>
        </p:nvCxnSpPr>
        <p:spPr>
          <a:xfrm>
            <a:off x="4620728" y="5422867"/>
            <a:ext cx="3745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A0EDDF4-1F3E-A247-A104-37E9B98BD3A2}"/>
              </a:ext>
            </a:extLst>
          </p:cNvPr>
          <p:cNvCxnSpPr/>
          <p:nvPr/>
        </p:nvCxnSpPr>
        <p:spPr>
          <a:xfrm>
            <a:off x="4620728" y="5422867"/>
            <a:ext cx="0" cy="51576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0C2FC0C-59CA-4249-9A4A-69A5C635F9B1}"/>
              </a:ext>
            </a:extLst>
          </p:cNvPr>
          <p:cNvCxnSpPr/>
          <p:nvPr/>
        </p:nvCxnSpPr>
        <p:spPr>
          <a:xfrm flipH="1">
            <a:off x="4978311" y="5080594"/>
            <a:ext cx="4712" cy="29951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B32BB59F-0512-E047-8AB7-8C915E42BAD9}"/>
              </a:ext>
            </a:extLst>
          </p:cNvPr>
          <p:cNvCxnSpPr/>
          <p:nvPr/>
        </p:nvCxnSpPr>
        <p:spPr>
          <a:xfrm flipH="1">
            <a:off x="5334135" y="4800735"/>
            <a:ext cx="4712" cy="29951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BE27F62D-0F10-B840-B61B-1855A5734C58}"/>
              </a:ext>
            </a:extLst>
          </p:cNvPr>
          <p:cNvCxnSpPr/>
          <p:nvPr/>
        </p:nvCxnSpPr>
        <p:spPr>
          <a:xfrm>
            <a:off x="4978311" y="5103568"/>
            <a:ext cx="3745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43C02B30-B6B0-FA41-AAE6-DE709E88A938}"/>
              </a:ext>
            </a:extLst>
          </p:cNvPr>
          <p:cNvCxnSpPr/>
          <p:nvPr/>
        </p:nvCxnSpPr>
        <p:spPr>
          <a:xfrm>
            <a:off x="5335894" y="4784269"/>
            <a:ext cx="3745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Freeform 158">
            <a:extLst>
              <a:ext uri="{FF2B5EF4-FFF2-40B4-BE49-F238E27FC236}">
                <a16:creationId xmlns:a16="http://schemas.microsoft.com/office/drawing/2014/main" id="{623D53A9-17B7-9948-8D10-1AD5C067DDA8}"/>
              </a:ext>
            </a:extLst>
          </p:cNvPr>
          <p:cNvSpPr/>
          <p:nvPr/>
        </p:nvSpPr>
        <p:spPr>
          <a:xfrm>
            <a:off x="7204878" y="5722607"/>
            <a:ext cx="402464" cy="270043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1667933 w 1667933"/>
              <a:gd name="connsiteY2" fmla="*/ 0 h 508000"/>
              <a:gd name="connsiteX0" fmla="*/ 0 w 355600"/>
              <a:gd name="connsiteY0" fmla="*/ 245533 h 245533"/>
              <a:gd name="connsiteX1" fmla="*/ 355600 w 355600"/>
              <a:gd name="connsiteY1" fmla="*/ 0 h 245533"/>
              <a:gd name="connsiteX0" fmla="*/ 0 w 262466"/>
              <a:gd name="connsiteY0" fmla="*/ 207641 h 207641"/>
              <a:gd name="connsiteX1" fmla="*/ 262466 w 262466"/>
              <a:gd name="connsiteY1" fmla="*/ 0 h 207641"/>
              <a:gd name="connsiteX0" fmla="*/ 0 w 262466"/>
              <a:gd name="connsiteY0" fmla="*/ 207641 h 207641"/>
              <a:gd name="connsiteX1" fmla="*/ 98234 w 262466"/>
              <a:gd name="connsiteY1" fmla="*/ 89293 h 207641"/>
              <a:gd name="connsiteX2" fmla="*/ 262466 w 262466"/>
              <a:gd name="connsiteY2" fmla="*/ 0 h 207641"/>
              <a:gd name="connsiteX0" fmla="*/ 0 w 355600"/>
              <a:gd name="connsiteY0" fmla="*/ 169750 h 169750"/>
              <a:gd name="connsiteX1" fmla="*/ 191368 w 355600"/>
              <a:gd name="connsiteY1" fmla="*/ 89293 h 169750"/>
              <a:gd name="connsiteX2" fmla="*/ 355600 w 355600"/>
              <a:gd name="connsiteY2" fmla="*/ 0 h 169750"/>
              <a:gd name="connsiteX0" fmla="*/ 0 w 355600"/>
              <a:gd name="connsiteY0" fmla="*/ 169750 h 169750"/>
              <a:gd name="connsiteX1" fmla="*/ 149035 w 355600"/>
              <a:gd name="connsiteY1" fmla="*/ 81714 h 169750"/>
              <a:gd name="connsiteX2" fmla="*/ 355600 w 355600"/>
              <a:gd name="connsiteY2" fmla="*/ 0 h 169750"/>
              <a:gd name="connsiteX0" fmla="*/ 0 w 287866"/>
              <a:gd name="connsiteY0" fmla="*/ 124280 h 124280"/>
              <a:gd name="connsiteX1" fmla="*/ 149035 w 287866"/>
              <a:gd name="connsiteY1" fmla="*/ 36244 h 124280"/>
              <a:gd name="connsiteX2" fmla="*/ 287866 w 287866"/>
              <a:gd name="connsiteY2" fmla="*/ 0 h 124280"/>
              <a:gd name="connsiteX0" fmla="*/ 0 w 287866"/>
              <a:gd name="connsiteY0" fmla="*/ 124280 h 124280"/>
              <a:gd name="connsiteX1" fmla="*/ 115168 w 287866"/>
              <a:gd name="connsiteY1" fmla="*/ 43823 h 124280"/>
              <a:gd name="connsiteX2" fmla="*/ 287866 w 287866"/>
              <a:gd name="connsiteY2" fmla="*/ 0 h 12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7866" h="124280">
                <a:moveTo>
                  <a:pt x="0" y="124280"/>
                </a:moveTo>
                <a:cubicBezTo>
                  <a:pt x="35567" y="92409"/>
                  <a:pt x="79601" y="75694"/>
                  <a:pt x="115168" y="43823"/>
                </a:cubicBezTo>
                <a:lnTo>
                  <a:pt x="287866" y="0"/>
                </a:lnTo>
              </a:path>
            </a:pathLst>
          </a:cu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B410ECA3-28E7-9F4B-957C-E571FD95BA86}"/>
              </a:ext>
            </a:extLst>
          </p:cNvPr>
          <p:cNvSpPr/>
          <p:nvPr/>
        </p:nvSpPr>
        <p:spPr>
          <a:xfrm>
            <a:off x="7607342" y="5329800"/>
            <a:ext cx="376469" cy="372941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  <a:gd name="connsiteX0" fmla="*/ 0 w 1312333"/>
              <a:gd name="connsiteY0" fmla="*/ 262467 h 262467"/>
              <a:gd name="connsiteX1" fmla="*/ 618066 w 1312333"/>
              <a:gd name="connsiteY1" fmla="*/ 84667 h 262467"/>
              <a:gd name="connsiteX2" fmla="*/ 1312333 w 1312333"/>
              <a:gd name="connsiteY2" fmla="*/ 0 h 262467"/>
              <a:gd name="connsiteX3" fmla="*/ 1312333 w 1312333"/>
              <a:gd name="connsiteY3" fmla="*/ 0 h 262467"/>
              <a:gd name="connsiteX0" fmla="*/ 0 w 1312333"/>
              <a:gd name="connsiteY0" fmla="*/ 262467 h 262467"/>
              <a:gd name="connsiteX1" fmla="*/ 618066 w 1312333"/>
              <a:gd name="connsiteY1" fmla="*/ 84667 h 262467"/>
              <a:gd name="connsiteX2" fmla="*/ 1312333 w 1312333"/>
              <a:gd name="connsiteY2" fmla="*/ 0 h 262467"/>
              <a:gd name="connsiteX0" fmla="*/ 0 w 1312333"/>
              <a:gd name="connsiteY0" fmla="*/ 262467 h 262467"/>
              <a:gd name="connsiteX1" fmla="*/ 242167 w 1312333"/>
              <a:gd name="connsiteY1" fmla="*/ 186040 h 262467"/>
              <a:gd name="connsiteX2" fmla="*/ 618066 w 1312333"/>
              <a:gd name="connsiteY2" fmla="*/ 84667 h 262467"/>
              <a:gd name="connsiteX3" fmla="*/ 1312333 w 1312333"/>
              <a:gd name="connsiteY3" fmla="*/ 0 h 262467"/>
              <a:gd name="connsiteX0" fmla="*/ 0 w 1312333"/>
              <a:gd name="connsiteY0" fmla="*/ 262467 h 262467"/>
              <a:gd name="connsiteX1" fmla="*/ 242167 w 1312333"/>
              <a:gd name="connsiteY1" fmla="*/ 186040 h 262467"/>
              <a:gd name="connsiteX2" fmla="*/ 448733 w 1312333"/>
              <a:gd name="connsiteY2" fmla="*/ 126054 h 262467"/>
              <a:gd name="connsiteX3" fmla="*/ 1312333 w 1312333"/>
              <a:gd name="connsiteY3" fmla="*/ 0 h 262467"/>
              <a:gd name="connsiteX0" fmla="*/ 0 w 448733"/>
              <a:gd name="connsiteY0" fmla="*/ 136413 h 136413"/>
              <a:gd name="connsiteX1" fmla="*/ 242167 w 448733"/>
              <a:gd name="connsiteY1" fmla="*/ 59986 h 136413"/>
              <a:gd name="connsiteX2" fmla="*/ 448733 w 448733"/>
              <a:gd name="connsiteY2" fmla="*/ 0 h 136413"/>
              <a:gd name="connsiteX0" fmla="*/ 0 w 448733"/>
              <a:gd name="connsiteY0" fmla="*/ 136413 h 136413"/>
              <a:gd name="connsiteX1" fmla="*/ 182900 w 448733"/>
              <a:gd name="connsiteY1" fmla="*/ 64125 h 136413"/>
              <a:gd name="connsiteX2" fmla="*/ 448733 w 448733"/>
              <a:gd name="connsiteY2" fmla="*/ 0 h 13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8733" h="136413">
                <a:moveTo>
                  <a:pt x="0" y="136413"/>
                </a:moveTo>
                <a:cubicBezTo>
                  <a:pt x="106122" y="105419"/>
                  <a:pt x="76778" y="95119"/>
                  <a:pt x="182900" y="64125"/>
                </a:cubicBezTo>
                <a:lnTo>
                  <a:pt x="448733" y="0"/>
                </a:lnTo>
              </a:path>
            </a:pathLst>
          </a:cu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Line 50">
            <a:extLst>
              <a:ext uri="{FF2B5EF4-FFF2-40B4-BE49-F238E27FC236}">
                <a16:creationId xmlns:a16="http://schemas.microsoft.com/office/drawing/2014/main" id="{09EA28A3-7D8E-F44D-8843-7008D20160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07342" y="4869446"/>
            <a:ext cx="0" cy="1118054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Line 50">
            <a:extLst>
              <a:ext uri="{FF2B5EF4-FFF2-40B4-BE49-F238E27FC236}">
                <a16:creationId xmlns:a16="http://schemas.microsoft.com/office/drawing/2014/main" id="{1AC6FD14-46CC-2D4B-A335-5DC64C250E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04878" y="4847132"/>
            <a:ext cx="0" cy="1218704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Line 50">
            <a:extLst>
              <a:ext uri="{FF2B5EF4-FFF2-40B4-BE49-F238E27FC236}">
                <a16:creationId xmlns:a16="http://schemas.microsoft.com/office/drawing/2014/main" id="{64A8CB5D-D4FF-C24F-9997-E03AE20320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0745" y="4796778"/>
            <a:ext cx="0" cy="1218704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29B31DCA-4A4A-5141-9F1E-DA1F1AE4E683}"/>
              </a:ext>
            </a:extLst>
          </p:cNvPr>
          <p:cNvSpPr/>
          <p:nvPr/>
        </p:nvSpPr>
        <p:spPr>
          <a:xfrm>
            <a:off x="7983811" y="4847132"/>
            <a:ext cx="538502" cy="459367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  <a:gd name="connsiteX0" fmla="*/ 0 w 1312333"/>
              <a:gd name="connsiteY0" fmla="*/ 262467 h 262467"/>
              <a:gd name="connsiteX1" fmla="*/ 618066 w 1312333"/>
              <a:gd name="connsiteY1" fmla="*/ 84667 h 262467"/>
              <a:gd name="connsiteX2" fmla="*/ 1312333 w 1312333"/>
              <a:gd name="connsiteY2" fmla="*/ 0 h 262467"/>
              <a:gd name="connsiteX3" fmla="*/ 1312333 w 1312333"/>
              <a:gd name="connsiteY3" fmla="*/ 0 h 262467"/>
              <a:gd name="connsiteX0" fmla="*/ 0 w 1312333"/>
              <a:gd name="connsiteY0" fmla="*/ 262467 h 262467"/>
              <a:gd name="connsiteX1" fmla="*/ 618066 w 1312333"/>
              <a:gd name="connsiteY1" fmla="*/ 84667 h 262467"/>
              <a:gd name="connsiteX2" fmla="*/ 1312333 w 1312333"/>
              <a:gd name="connsiteY2" fmla="*/ 0 h 262467"/>
              <a:gd name="connsiteX0" fmla="*/ 0 w 1312333"/>
              <a:gd name="connsiteY0" fmla="*/ 262467 h 262467"/>
              <a:gd name="connsiteX1" fmla="*/ 242167 w 1312333"/>
              <a:gd name="connsiteY1" fmla="*/ 186040 h 262467"/>
              <a:gd name="connsiteX2" fmla="*/ 618066 w 1312333"/>
              <a:gd name="connsiteY2" fmla="*/ 84667 h 262467"/>
              <a:gd name="connsiteX3" fmla="*/ 1312333 w 1312333"/>
              <a:gd name="connsiteY3" fmla="*/ 0 h 262467"/>
              <a:gd name="connsiteX0" fmla="*/ 0 w 1312333"/>
              <a:gd name="connsiteY0" fmla="*/ 262467 h 262467"/>
              <a:gd name="connsiteX1" fmla="*/ 242167 w 1312333"/>
              <a:gd name="connsiteY1" fmla="*/ 186040 h 262467"/>
              <a:gd name="connsiteX2" fmla="*/ 448733 w 1312333"/>
              <a:gd name="connsiteY2" fmla="*/ 126054 h 262467"/>
              <a:gd name="connsiteX3" fmla="*/ 1312333 w 1312333"/>
              <a:gd name="connsiteY3" fmla="*/ 0 h 262467"/>
              <a:gd name="connsiteX0" fmla="*/ 0 w 448733"/>
              <a:gd name="connsiteY0" fmla="*/ 136413 h 136413"/>
              <a:gd name="connsiteX1" fmla="*/ 242167 w 448733"/>
              <a:gd name="connsiteY1" fmla="*/ 59986 h 136413"/>
              <a:gd name="connsiteX2" fmla="*/ 448733 w 448733"/>
              <a:gd name="connsiteY2" fmla="*/ 0 h 136413"/>
              <a:gd name="connsiteX0" fmla="*/ 0 w 448733"/>
              <a:gd name="connsiteY0" fmla="*/ 136413 h 136413"/>
              <a:gd name="connsiteX1" fmla="*/ 182900 w 448733"/>
              <a:gd name="connsiteY1" fmla="*/ 64125 h 136413"/>
              <a:gd name="connsiteX2" fmla="*/ 448733 w 448733"/>
              <a:gd name="connsiteY2" fmla="*/ 0 h 13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8733" h="136413">
                <a:moveTo>
                  <a:pt x="0" y="136413"/>
                </a:moveTo>
                <a:cubicBezTo>
                  <a:pt x="106122" y="105419"/>
                  <a:pt x="76778" y="95119"/>
                  <a:pt x="182900" y="64125"/>
                </a:cubicBezTo>
                <a:lnTo>
                  <a:pt x="448733" y="0"/>
                </a:lnTo>
              </a:path>
            </a:pathLst>
          </a:cu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8AF7D135-7C45-354E-BD7E-6E1EE8B7D8E7}"/>
              </a:ext>
            </a:extLst>
          </p:cNvPr>
          <p:cNvCxnSpPr/>
          <p:nvPr/>
        </p:nvCxnSpPr>
        <p:spPr>
          <a:xfrm>
            <a:off x="6969231" y="5990115"/>
            <a:ext cx="261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224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Dynamic age accumulation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166" name="Picture 4">
            <a:extLst>
              <a:ext uri="{FF2B5EF4-FFF2-40B4-BE49-F238E27FC236}">
                <a16:creationId xmlns:a16="http://schemas.microsoft.com/office/drawing/2014/main" id="{31182717-6909-E442-96C6-25D8ED172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071" y="1424231"/>
            <a:ext cx="50387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" name="TextBox 1">
            <a:extLst>
              <a:ext uri="{FF2B5EF4-FFF2-40B4-BE49-F238E27FC236}">
                <a16:creationId xmlns:a16="http://schemas.microsoft.com/office/drawing/2014/main" id="{69385A82-B314-BC4B-94EF-6D83E69E0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32" y="1288764"/>
            <a:ext cx="4326467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6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A equivalent time point </a:t>
            </a:r>
            <a:r>
              <a:rPr lang="en-US" altLang="zh-TW" sz="2400" i="1" dirty="0" err="1">
                <a:solidFill>
                  <a:srgbClr val="595959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altLang="zh-TW" sz="2400" i="1" baseline="-25000" dirty="0" err="1">
                <a:solidFill>
                  <a:srgbClr val="595959"/>
                </a:solidFill>
                <a:latin typeface="Times New Roman" charset="0"/>
                <a:cs typeface="Times New Roman" charset="0"/>
              </a:rPr>
              <a:t>eq</a:t>
            </a: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  is used to start the aging condition</a:t>
            </a:r>
          </a:p>
          <a:p>
            <a:pPr algn="l">
              <a:spcAft>
                <a:spcPts val="6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Steps:</a:t>
            </a:r>
          </a:p>
          <a:p>
            <a:pPr marL="541338" lvl="1" indent="-269875">
              <a:spcAft>
                <a:spcPts val="600"/>
              </a:spcAft>
              <a:buFont typeface="Wingdings" charset="0"/>
              <a:buChar char="Ø"/>
            </a:pPr>
            <a:r>
              <a:rPr lang="en-US" sz="2000" dirty="0">
                <a:solidFill>
                  <a:schemeClr val="accent1"/>
                </a:solidFill>
                <a:latin typeface="Arial" charset="0"/>
                <a:cs typeface="Arial" charset="0"/>
              </a:rPr>
              <a:t>Start with </a:t>
            </a:r>
            <a:r>
              <a:rPr lang="en-US" sz="2000" i="1" dirty="0">
                <a:solidFill>
                  <a:schemeClr val="accent1"/>
                </a:solidFill>
                <a:latin typeface="Times New Roman"/>
                <a:cs typeface="Times New Roman"/>
              </a:rPr>
              <a:t>t</a:t>
            </a:r>
            <a:r>
              <a:rPr lang="en-US" sz="2000" i="1" baseline="-25000" dirty="0">
                <a:solidFill>
                  <a:schemeClr val="accent1"/>
                </a:solidFill>
                <a:latin typeface="Times New Roman"/>
                <a:cs typeface="Times New Roman"/>
              </a:rPr>
              <a:t>eq</a:t>
            </a:r>
            <a:r>
              <a:rPr lang="en-US" sz="2000" baseline="-25000" dirty="0">
                <a:solidFill>
                  <a:schemeClr val="accent1"/>
                </a:solidFill>
                <a:latin typeface="Times New Roman"/>
                <a:cs typeface="Times New Roman"/>
              </a:rPr>
              <a:t>1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=0</a:t>
            </a:r>
            <a:r>
              <a:rPr lang="en-US" sz="2000" dirty="0">
                <a:solidFill>
                  <a:schemeClr val="accent1"/>
                </a:solidFill>
                <a:latin typeface="Arial" charset="0"/>
                <a:cs typeface="Arial" charset="0"/>
              </a:rPr>
              <a:t> for degradation under </a:t>
            </a:r>
            <a:r>
              <a:rPr lang="en-US" sz="2000" i="1" dirty="0">
                <a:solidFill>
                  <a:schemeClr val="accent1"/>
                </a:solidFill>
                <a:latin typeface="Times New Roman"/>
                <a:cs typeface="Times New Roman"/>
              </a:rPr>
              <a:t>V</a:t>
            </a:r>
            <a:r>
              <a:rPr lang="en-US" sz="2000" i="1" baseline="-25000" dirty="0">
                <a:solidFill>
                  <a:schemeClr val="accent1"/>
                </a:solidFill>
                <a:latin typeface="Times New Roman"/>
                <a:cs typeface="Times New Roman"/>
              </a:rPr>
              <a:t>str</a:t>
            </a:r>
            <a:r>
              <a:rPr lang="en-US" sz="2000" baseline="-25000" dirty="0">
                <a:solidFill>
                  <a:schemeClr val="accent1"/>
                </a:solidFill>
                <a:latin typeface="Times New Roman"/>
                <a:cs typeface="Times New Roman"/>
              </a:rPr>
              <a:t>1</a:t>
            </a:r>
            <a:r>
              <a:rPr lang="en-US" sz="2000" dirty="0">
                <a:solidFill>
                  <a:schemeClr val="accent1"/>
                </a:solidFill>
                <a:latin typeface="Arial" charset="0"/>
                <a:cs typeface="Arial" charset="0"/>
              </a:rPr>
              <a:t> ending at </a:t>
            </a:r>
            <a:r>
              <a:rPr lang="en-US" sz="2000" dirty="0" err="1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Δ</a:t>
            </a:r>
            <a:r>
              <a:rPr lang="en-US" sz="2000" i="1" dirty="0" err="1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Arial" charset="0"/>
                <a:cs typeface="Arial" charset="0"/>
              </a:rPr>
              <a:t>to calculate </a:t>
            </a:r>
            <a:r>
              <a:rPr lang="en-US" sz="2000" dirty="0" err="1">
                <a:solidFill>
                  <a:schemeClr val="accent1"/>
                </a:solidFill>
                <a:latin typeface="Symbol" charset="2"/>
                <a:cs typeface="Symbol" charset="2"/>
              </a:rPr>
              <a:t>D</a:t>
            </a:r>
            <a:r>
              <a:rPr lang="en-US" sz="2000" i="1" dirty="0" err="1">
                <a:solidFill>
                  <a:schemeClr val="accent1"/>
                </a:solidFill>
                <a:latin typeface="Times New Roman"/>
                <a:cs typeface="Times New Roman"/>
              </a:rPr>
              <a:t>V</a:t>
            </a:r>
            <a:r>
              <a:rPr lang="en-US" sz="2000" i="1" baseline="-25000" dirty="0" err="1">
                <a:solidFill>
                  <a:schemeClr val="accent1"/>
                </a:solidFill>
                <a:latin typeface="Times New Roman"/>
                <a:cs typeface="Times New Roman"/>
              </a:rPr>
              <a:t>th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sz="2000" dirty="0" err="1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Δ</a:t>
            </a:r>
            <a:r>
              <a:rPr lang="en-US" sz="2000" i="1" dirty="0" err="1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) </a:t>
            </a:r>
          </a:p>
          <a:p>
            <a:pPr marL="541338" lvl="1" indent="-269875">
              <a:spcAft>
                <a:spcPts val="600"/>
              </a:spcAft>
              <a:buFont typeface="Wingdings" charset="0"/>
              <a:buChar char="Ø"/>
            </a:pPr>
            <a:r>
              <a:rPr lang="en-US" sz="2000" dirty="0">
                <a:solidFill>
                  <a:schemeClr val="accent1"/>
                </a:solidFill>
                <a:latin typeface="Arial" charset="0"/>
                <a:cs typeface="Arial" charset="0"/>
              </a:rPr>
              <a:t>calculate equivalent start time </a:t>
            </a:r>
            <a:r>
              <a:rPr lang="en-US" sz="2000" dirty="0">
                <a:solidFill>
                  <a:schemeClr val="accent1"/>
                </a:solidFill>
              </a:rPr>
              <a:t>(</a:t>
            </a:r>
            <a:r>
              <a:rPr lang="en-US" sz="2000" i="1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sz="2000" i="1" baseline="-25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eq</a:t>
            </a:r>
            <a:r>
              <a:rPr lang="en-US" sz="2000" baseline="-25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2000" dirty="0">
                <a:solidFill>
                  <a:schemeClr val="accent1"/>
                </a:solidFill>
              </a:rPr>
              <a:t>)</a:t>
            </a:r>
            <a:r>
              <a:rPr lang="en-US" sz="2000" dirty="0">
                <a:solidFill>
                  <a:schemeClr val="accent1"/>
                </a:solidFill>
                <a:latin typeface="Arial" charset="0"/>
                <a:cs typeface="Arial" charset="0"/>
              </a:rPr>
              <a:t> of based on </a:t>
            </a:r>
            <a:r>
              <a:rPr lang="en-US" sz="2000" dirty="0" err="1">
                <a:solidFill>
                  <a:schemeClr val="accent1"/>
                </a:solidFill>
                <a:latin typeface="Symbol" charset="2"/>
                <a:cs typeface="Symbol" charset="2"/>
              </a:rPr>
              <a:t>D</a:t>
            </a:r>
            <a:r>
              <a:rPr lang="en-US" sz="2000" i="1" dirty="0" err="1">
                <a:solidFill>
                  <a:schemeClr val="accent1"/>
                </a:solidFill>
                <a:latin typeface="Times New Roman"/>
                <a:cs typeface="Times New Roman"/>
              </a:rPr>
              <a:t>V</a:t>
            </a:r>
            <a:r>
              <a:rPr lang="en-US" sz="2000" i="1" baseline="-25000" dirty="0" err="1">
                <a:solidFill>
                  <a:schemeClr val="accent1"/>
                </a:solidFill>
                <a:latin typeface="Times New Roman"/>
                <a:cs typeface="Times New Roman"/>
              </a:rPr>
              <a:t>th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sz="2000" dirty="0" err="1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Δ</a:t>
            </a:r>
            <a:r>
              <a:rPr lang="en-US" sz="2000" i="1" dirty="0" err="1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) </a:t>
            </a:r>
            <a:r>
              <a:rPr lang="en-US" sz="2000" dirty="0">
                <a:solidFill>
                  <a:schemeClr val="accent1"/>
                </a:solidFill>
                <a:latin typeface="Arial" charset="0"/>
                <a:cs typeface="Arial" charset="0"/>
              </a:rPr>
              <a:t> and characteristics of 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Δ</a:t>
            </a:r>
            <a:r>
              <a:rPr lang="en-US" sz="2000" i="1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V</a:t>
            </a:r>
            <a:r>
              <a:rPr lang="en-US" sz="2000" i="1" baseline="-25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th</a:t>
            </a:r>
            <a:r>
              <a:rPr lang="en-US" sz="2000" baseline="-25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2</a:t>
            </a:r>
          </a:p>
          <a:p>
            <a:pPr marL="541338" lvl="1" indent="-269875">
              <a:spcAft>
                <a:spcPts val="600"/>
              </a:spcAft>
              <a:buFont typeface="Wingdings" charset="0"/>
              <a:buChar char="Ø"/>
            </a:pPr>
            <a:r>
              <a:rPr lang="en-US" sz="2000" dirty="0">
                <a:solidFill>
                  <a:schemeClr val="accent1"/>
                </a:solidFill>
                <a:latin typeface="Arial" charset="0"/>
                <a:cs typeface="Arial" charset="0"/>
              </a:rPr>
              <a:t>second period start at </a:t>
            </a:r>
            <a:r>
              <a:rPr lang="en-US" sz="2000" i="1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sz="2000" i="1" baseline="-25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eq</a:t>
            </a:r>
            <a:r>
              <a:rPr lang="en-US" sz="2000" baseline="-25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2 </a:t>
            </a:r>
            <a:r>
              <a:rPr lang="en-US" sz="2000" dirty="0">
                <a:solidFill>
                  <a:schemeClr val="accent1"/>
                </a:solidFill>
                <a:latin typeface="Arial" charset="0"/>
                <a:cs typeface="Arial" charset="0"/>
              </a:rPr>
              <a:t>to 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sz="2000" i="1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sz="2000" i="1" baseline="-25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eq</a:t>
            </a:r>
            <a:r>
              <a:rPr lang="en-US" sz="2000" baseline="-25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+Δ</a:t>
            </a:r>
            <a:r>
              <a:rPr lang="en-US" sz="2000" i="1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) </a:t>
            </a:r>
            <a:r>
              <a:rPr lang="en-US" sz="2000" dirty="0">
                <a:solidFill>
                  <a:schemeClr val="accent1"/>
                </a:solidFill>
                <a:latin typeface="Arial" charset="0"/>
                <a:cs typeface="Arial" charset="0"/>
              </a:rPr>
              <a:t>at which 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Δ</a:t>
            </a:r>
            <a:r>
              <a:rPr lang="en-US" sz="2000" i="1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V</a:t>
            </a:r>
            <a:r>
              <a:rPr lang="en-US" sz="2000" i="1" baseline="-25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th</a:t>
            </a:r>
            <a:r>
              <a:rPr lang="en-US" sz="2000" baseline="-25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sz="2000" i="1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sz="2000" i="1" baseline="-25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eq</a:t>
            </a:r>
            <a:r>
              <a:rPr lang="en-US" sz="2000" baseline="-25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+Δ</a:t>
            </a:r>
            <a:r>
              <a:rPr lang="en-US" sz="2000" i="1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sz="2000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) </a:t>
            </a:r>
            <a:r>
              <a:rPr lang="en-US" sz="2000" dirty="0">
                <a:solidFill>
                  <a:schemeClr val="accent1"/>
                </a:solidFill>
                <a:latin typeface="Arial" charset="0"/>
                <a:cs typeface="Arial" charset="0"/>
              </a:rPr>
              <a:t>is calculated and used to calculate the </a:t>
            </a:r>
            <a:r>
              <a:rPr lang="en-US" sz="2000" i="1" dirty="0" err="1">
                <a:solidFill>
                  <a:schemeClr val="accent1"/>
                </a:solidFill>
                <a:latin typeface="Times New Roman"/>
                <a:cs typeface="Times New Roman"/>
              </a:rPr>
              <a:t>t</a:t>
            </a:r>
            <a:r>
              <a:rPr lang="en-US" sz="2000" i="1" baseline="-25000" dirty="0" err="1">
                <a:solidFill>
                  <a:schemeClr val="accent1"/>
                </a:solidFill>
                <a:latin typeface="Times New Roman"/>
                <a:cs typeface="Times New Roman"/>
              </a:rPr>
              <a:t>eq</a:t>
            </a:r>
            <a:r>
              <a:rPr lang="en-US" sz="2000" dirty="0">
                <a:solidFill>
                  <a:schemeClr val="accent1"/>
                </a:solidFill>
                <a:latin typeface="Arial" charset="0"/>
                <a:cs typeface="Arial" charset="0"/>
              </a:rPr>
              <a:t> for next period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27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Dynamic voltage step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4357952-24BC-CF4B-A021-187ACC2E4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570" y="1251368"/>
            <a:ext cx="68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20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0101832-A73A-C74E-BCF9-699394152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70" y="1251368"/>
            <a:ext cx="41910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It is possible that at some high biasing point, the device has aged enough that no more aging occurs when switched to a lower voltage</a:t>
            </a:r>
          </a:p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The dynamic age accumulation algorithm keeps the present age without further degradation</a:t>
            </a:r>
          </a:p>
        </p:txBody>
      </p:sp>
      <p:graphicFrame>
        <p:nvGraphicFramePr>
          <p:cNvPr id="9" name="Object 5">
            <a:extLst>
              <a:ext uri="{FF2B5EF4-FFF2-40B4-BE49-F238E27FC236}">
                <a16:creationId xmlns:a16="http://schemas.microsoft.com/office/drawing/2014/main" id="{05BA9F29-9423-CE43-9A0B-1C3D7A63E5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843407"/>
              </p:ext>
            </p:extLst>
          </p:nvPr>
        </p:nvGraphicFramePr>
        <p:xfrm>
          <a:off x="4967574" y="1278687"/>
          <a:ext cx="465296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8" name="Visio" r:id="rId4" imgW="4546600" imgH="3949700" progId="Visio.Drawing.11">
                  <p:embed/>
                </p:oleObj>
              </mc:Choice>
              <mc:Fallback>
                <p:oleObj name="Visio" r:id="rId4" imgW="4546600" imgH="3949700" progId="Visio.Drawing.11">
                  <p:embed/>
                  <p:pic>
                    <p:nvPicPr>
                      <p:cNvPr id="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7574" y="1278687"/>
                        <a:ext cx="4652963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1953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NBTI example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4357952-24BC-CF4B-A021-187ACC2E4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570" y="1251368"/>
            <a:ext cx="68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200"/>
          </a:p>
        </p:txBody>
      </p:sp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664C6127-C850-B644-82CB-1E4E64049C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3733800"/>
          <a:ext cx="3640138" cy="283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00" name="Graph" r:id="rId4" imgW="30988000" imgH="21755100" progId="Origin50.Graph">
                  <p:embed/>
                </p:oleObj>
              </mc:Choice>
              <mc:Fallback>
                <p:oleObj name="Graph" r:id="rId4" imgW="30988000" imgH="21755100" progId="Origin50.Graph">
                  <p:embed/>
                  <p:pic>
                    <p:nvPicPr>
                      <p:cNvPr id="1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61" t="4210" r="12350"/>
                      <a:stretch>
                        <a:fillRect/>
                      </a:stretch>
                    </p:blipFill>
                    <p:spPr bwMode="auto">
                      <a:xfrm>
                        <a:off x="5486400" y="3733800"/>
                        <a:ext cx="3640138" cy="283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">
            <a:extLst>
              <a:ext uri="{FF2B5EF4-FFF2-40B4-BE49-F238E27FC236}">
                <a16:creationId xmlns:a16="http://schemas.microsoft.com/office/drawing/2014/main" id="{A7AA07FB-AB12-1440-9AC3-5F811F03CD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657600"/>
          <a:ext cx="4108450" cy="288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01" name="Graph" r:id="rId6" imgW="30988000" imgH="21755100" progId="Origin50.Graph">
                  <p:embed/>
                </p:oleObj>
              </mc:Choice>
              <mc:Fallback>
                <p:oleObj name="Graph" r:id="rId6" imgW="30988000" imgH="21755100" progId="Origin50.Graph">
                  <p:embed/>
                  <p:pic>
                    <p:nvPicPr>
                      <p:cNvPr id="1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657600"/>
                        <a:ext cx="4108450" cy="288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>
            <a:extLst>
              <a:ext uri="{FF2B5EF4-FFF2-40B4-BE49-F238E27FC236}">
                <a16:creationId xmlns:a16="http://schemas.microsoft.com/office/drawing/2014/main" id="{BD593C81-54E1-E340-8BE6-4C9B7AED9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352800"/>
            <a:ext cx="449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/>
              <a:t>Data from J. Velamala, et al., IRPS 2013, p. CM.3.1.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D288C9CB-681C-4A4A-98A7-EF376654D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4724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The dynamic aging accumulation approach is able to handle NBTI degradation with random switching</a:t>
            </a:r>
          </a:p>
        </p:txBody>
      </p:sp>
      <p:graphicFrame>
        <p:nvGraphicFramePr>
          <p:cNvPr id="15" name="Object 7">
            <a:extLst>
              <a:ext uri="{FF2B5EF4-FFF2-40B4-BE49-F238E27FC236}">
                <a16:creationId xmlns:a16="http://schemas.microsoft.com/office/drawing/2014/main" id="{8B2CB67A-0EAC-2442-9285-3F600992D5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990600"/>
          <a:ext cx="3714750" cy="286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02" name="Graph" r:id="rId8" imgW="30988000" imgH="21755100" progId="Origin50.Graph">
                  <p:embed/>
                </p:oleObj>
              </mc:Choice>
              <mc:Fallback>
                <p:oleObj name="Graph" r:id="rId8" imgW="30988000" imgH="21755100" progId="Origin50.Graph">
                  <p:embed/>
                  <p:pic>
                    <p:nvPicPr>
                      <p:cNvPr id="1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02" t="4488" r="11720"/>
                      <a:stretch>
                        <a:fillRect/>
                      </a:stretch>
                    </p:blipFill>
                    <p:spPr bwMode="auto">
                      <a:xfrm>
                        <a:off x="5486400" y="990600"/>
                        <a:ext cx="3714750" cy="286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556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Performing long term aging simulation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CFD4AFAC-C22F-A04A-819D-055E700A4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37" y="1262147"/>
            <a:ext cx="92964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8001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How to simulate aging over long period of time, say 10 years?</a:t>
            </a:r>
          </a:p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Time Tracing method:</a:t>
            </a:r>
          </a:p>
          <a:p>
            <a:pPr lvl="1" algn="l">
              <a:spcAft>
                <a:spcPts val="1200"/>
              </a:spcAft>
              <a:buFont typeface="Wingdings" charset="0"/>
              <a:buChar char="Ø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physically extend the time axis to over 10 years</a:t>
            </a:r>
          </a:p>
          <a:p>
            <a:pPr lvl="1" algn="l">
              <a:spcAft>
                <a:spcPts val="1200"/>
              </a:spcAft>
              <a:buFont typeface="Wingdings" charset="0"/>
              <a:buChar char="Ø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Most accurate but very time consuming</a:t>
            </a:r>
          </a:p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Direct projection:</a:t>
            </a:r>
          </a:p>
          <a:p>
            <a:pPr lvl="1" algn="l">
              <a:spcAft>
                <a:spcPts val="1200"/>
              </a:spcAft>
              <a:buFont typeface="Wingdings" charset="0"/>
              <a:buChar char="Ø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Using a very short period of simulation and directly project results on the other end of the time axis based on certain projection function</a:t>
            </a:r>
          </a:p>
          <a:p>
            <a:pPr lvl="1" algn="l">
              <a:spcAft>
                <a:spcPts val="1200"/>
              </a:spcAft>
              <a:buFont typeface="Wingdings" charset="0"/>
              <a:buChar char="Ø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Need to assume same short-term and long-term mechanisms</a:t>
            </a:r>
          </a:p>
          <a:p>
            <a:pPr lvl="1" algn="l">
              <a:spcAft>
                <a:spcPts val="1200"/>
              </a:spcAft>
              <a:buFont typeface="Wingdings" charset="0"/>
              <a:buChar char="Ø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Fast but only very crude projection</a:t>
            </a:r>
          </a:p>
          <a:p>
            <a:pPr lvl="1" algn="l">
              <a:spcAft>
                <a:spcPts val="1200"/>
              </a:spcAft>
              <a:buFont typeface="Wingdings" charset="0"/>
              <a:buChar char="Ø"/>
            </a:pPr>
            <a:endParaRPr lang="en-US" altLang="zh-TW" sz="2400" dirty="0">
              <a:solidFill>
                <a:srgbClr val="595959"/>
              </a:solidFill>
              <a:latin typeface="Arial" charset="0"/>
              <a:ea typeface="PMingLiU" charset="0"/>
              <a:cs typeface="PMingLi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458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8F46669-A9B6-8D44-9BB4-20396A079568}"/>
              </a:ext>
            </a:extLst>
          </p:cNvPr>
          <p:cNvSpPr/>
          <p:nvPr/>
        </p:nvSpPr>
        <p:spPr>
          <a:xfrm>
            <a:off x="7924619" y="1736744"/>
            <a:ext cx="348338" cy="18644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13A179-BB34-7048-A577-26E6C2211CD0}"/>
              </a:ext>
            </a:extLst>
          </p:cNvPr>
          <p:cNvSpPr/>
          <p:nvPr/>
        </p:nvSpPr>
        <p:spPr>
          <a:xfrm>
            <a:off x="6318704" y="1736744"/>
            <a:ext cx="348338" cy="18644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Current approach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CFD4AFAC-C22F-A04A-819D-055E700A4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37" y="1262147"/>
            <a:ext cx="5149241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8001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Using a short period of simulation and directly project to the required lifetime</a:t>
            </a:r>
          </a:p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Further degradation in intermediate time is ignored</a:t>
            </a:r>
          </a:p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If short-term and intermediate term degradation mechanism is different, the projection may be incorrect</a:t>
            </a:r>
          </a:p>
        </p:txBody>
      </p:sp>
      <p:sp>
        <p:nvSpPr>
          <p:cNvPr id="7" name="Line 21">
            <a:extLst>
              <a:ext uri="{FF2B5EF4-FFF2-40B4-BE49-F238E27FC236}">
                <a16:creationId xmlns:a16="http://schemas.microsoft.com/office/drawing/2014/main" id="{2615E004-9906-8441-9B7A-96FFC3CB8C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92996" y="1344317"/>
            <a:ext cx="0" cy="2256851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Line 21">
            <a:extLst>
              <a:ext uri="{FF2B5EF4-FFF2-40B4-BE49-F238E27FC236}">
                <a16:creationId xmlns:a16="http://schemas.microsoft.com/office/drawing/2014/main" id="{F338FAFD-23D0-644B-80CC-788C3E9CE1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3884" y="3601973"/>
            <a:ext cx="2877693" cy="0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B2370F-AC04-694F-B81F-86F02D13E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704" y="979653"/>
            <a:ext cx="820855" cy="494600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Symbol" charset="2"/>
                <a:ea typeface="PMingLiU" charset="0"/>
                <a:cs typeface="Symbol" charset="2"/>
              </a:rPr>
              <a:t>D</a:t>
            </a:r>
            <a:r>
              <a:rPr lang="en-US" altLang="zh-TW" sz="2000" i="1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V</a:t>
            </a:r>
            <a:r>
              <a:rPr lang="en-US" altLang="zh-TW" sz="2000" i="1" baseline="-25000" dirty="0">
                <a:solidFill>
                  <a:srgbClr val="FF0000"/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ACDB3BE3-B9DD-DA4D-8C4B-C2F44D471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529" y="3442594"/>
            <a:ext cx="355358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20553E8-DAB7-F74A-B648-BEC49544FDC0}"/>
              </a:ext>
            </a:extLst>
          </p:cNvPr>
          <p:cNvSpPr/>
          <p:nvPr/>
        </p:nvSpPr>
        <p:spPr>
          <a:xfrm>
            <a:off x="6307185" y="2274034"/>
            <a:ext cx="359857" cy="554336"/>
          </a:xfrm>
          <a:custGeom>
            <a:avLst/>
            <a:gdLst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4" fmla="*/ 1667933 w 1667933"/>
              <a:gd name="connsiteY4" fmla="*/ 0 h 508000"/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973666 w 1667933"/>
              <a:gd name="connsiteY2" fmla="*/ 84667 h 508000"/>
              <a:gd name="connsiteX3" fmla="*/ 1667933 w 1667933"/>
              <a:gd name="connsiteY3" fmla="*/ 0 h 508000"/>
              <a:gd name="connsiteX0" fmla="*/ 0 w 1667933"/>
              <a:gd name="connsiteY0" fmla="*/ 508000 h 508000"/>
              <a:gd name="connsiteX1" fmla="*/ 355600 w 1667933"/>
              <a:gd name="connsiteY1" fmla="*/ 262467 h 508000"/>
              <a:gd name="connsiteX2" fmla="*/ 1667933 w 1667933"/>
              <a:gd name="connsiteY2" fmla="*/ 0 h 508000"/>
              <a:gd name="connsiteX0" fmla="*/ 0 w 355600"/>
              <a:gd name="connsiteY0" fmla="*/ 245533 h 245533"/>
              <a:gd name="connsiteX1" fmla="*/ 355600 w 355600"/>
              <a:gd name="connsiteY1" fmla="*/ 0 h 245533"/>
              <a:gd name="connsiteX0" fmla="*/ 0 w 262466"/>
              <a:gd name="connsiteY0" fmla="*/ 207641 h 207641"/>
              <a:gd name="connsiteX1" fmla="*/ 262466 w 262466"/>
              <a:gd name="connsiteY1" fmla="*/ 0 h 207641"/>
              <a:gd name="connsiteX0" fmla="*/ 0 w 262466"/>
              <a:gd name="connsiteY0" fmla="*/ 207641 h 207641"/>
              <a:gd name="connsiteX1" fmla="*/ 98234 w 262466"/>
              <a:gd name="connsiteY1" fmla="*/ 89293 h 207641"/>
              <a:gd name="connsiteX2" fmla="*/ 262466 w 262466"/>
              <a:gd name="connsiteY2" fmla="*/ 0 h 207641"/>
              <a:gd name="connsiteX0" fmla="*/ 0 w 355600"/>
              <a:gd name="connsiteY0" fmla="*/ 169750 h 169750"/>
              <a:gd name="connsiteX1" fmla="*/ 191368 w 355600"/>
              <a:gd name="connsiteY1" fmla="*/ 89293 h 169750"/>
              <a:gd name="connsiteX2" fmla="*/ 355600 w 355600"/>
              <a:gd name="connsiteY2" fmla="*/ 0 h 169750"/>
              <a:gd name="connsiteX0" fmla="*/ 0 w 355600"/>
              <a:gd name="connsiteY0" fmla="*/ 169750 h 169750"/>
              <a:gd name="connsiteX1" fmla="*/ 149035 w 355600"/>
              <a:gd name="connsiteY1" fmla="*/ 81714 h 169750"/>
              <a:gd name="connsiteX2" fmla="*/ 355600 w 355600"/>
              <a:gd name="connsiteY2" fmla="*/ 0 h 169750"/>
              <a:gd name="connsiteX0" fmla="*/ 0 w 287866"/>
              <a:gd name="connsiteY0" fmla="*/ 124280 h 124280"/>
              <a:gd name="connsiteX1" fmla="*/ 149035 w 287866"/>
              <a:gd name="connsiteY1" fmla="*/ 36244 h 124280"/>
              <a:gd name="connsiteX2" fmla="*/ 287866 w 287866"/>
              <a:gd name="connsiteY2" fmla="*/ 0 h 124280"/>
              <a:gd name="connsiteX0" fmla="*/ 0 w 287866"/>
              <a:gd name="connsiteY0" fmla="*/ 124280 h 124280"/>
              <a:gd name="connsiteX1" fmla="*/ 115168 w 287866"/>
              <a:gd name="connsiteY1" fmla="*/ 43823 h 124280"/>
              <a:gd name="connsiteX2" fmla="*/ 287866 w 287866"/>
              <a:gd name="connsiteY2" fmla="*/ 0 h 124280"/>
              <a:gd name="connsiteX0" fmla="*/ 0 w 294810"/>
              <a:gd name="connsiteY0" fmla="*/ 110542 h 110542"/>
              <a:gd name="connsiteX1" fmla="*/ 115168 w 294810"/>
              <a:gd name="connsiteY1" fmla="*/ 30085 h 110542"/>
              <a:gd name="connsiteX2" fmla="*/ 294810 w 294810"/>
              <a:gd name="connsiteY2" fmla="*/ 0 h 110542"/>
              <a:gd name="connsiteX0" fmla="*/ 0 w 294810"/>
              <a:gd name="connsiteY0" fmla="*/ 110542 h 110542"/>
              <a:gd name="connsiteX1" fmla="*/ 80450 w 294810"/>
              <a:gd name="connsiteY1" fmla="*/ 58810 h 110542"/>
              <a:gd name="connsiteX2" fmla="*/ 294810 w 294810"/>
              <a:gd name="connsiteY2" fmla="*/ 0 h 110542"/>
              <a:gd name="connsiteX0" fmla="*/ 0 w 294810"/>
              <a:gd name="connsiteY0" fmla="*/ 110542 h 110542"/>
              <a:gd name="connsiteX1" fmla="*/ 80450 w 294810"/>
              <a:gd name="connsiteY1" fmla="*/ 58810 h 110542"/>
              <a:gd name="connsiteX2" fmla="*/ 159339 w 294810"/>
              <a:gd name="connsiteY2" fmla="*/ 18999 h 110542"/>
              <a:gd name="connsiteX3" fmla="*/ 294810 w 294810"/>
              <a:gd name="connsiteY3" fmla="*/ 0 h 110542"/>
              <a:gd name="connsiteX0" fmla="*/ 0 w 294810"/>
              <a:gd name="connsiteY0" fmla="*/ 110542 h 110542"/>
              <a:gd name="connsiteX1" fmla="*/ 80450 w 294810"/>
              <a:gd name="connsiteY1" fmla="*/ 58810 h 110542"/>
              <a:gd name="connsiteX2" fmla="*/ 187113 w 294810"/>
              <a:gd name="connsiteY2" fmla="*/ 25244 h 110542"/>
              <a:gd name="connsiteX3" fmla="*/ 294810 w 294810"/>
              <a:gd name="connsiteY3" fmla="*/ 0 h 110542"/>
              <a:gd name="connsiteX0" fmla="*/ 0 w 364246"/>
              <a:gd name="connsiteY0" fmla="*/ 114289 h 114289"/>
              <a:gd name="connsiteX1" fmla="*/ 80450 w 364246"/>
              <a:gd name="connsiteY1" fmla="*/ 62557 h 114289"/>
              <a:gd name="connsiteX2" fmla="*/ 187113 w 364246"/>
              <a:gd name="connsiteY2" fmla="*/ 28991 h 114289"/>
              <a:gd name="connsiteX3" fmla="*/ 364246 w 364246"/>
              <a:gd name="connsiteY3" fmla="*/ 0 h 114289"/>
              <a:gd name="connsiteX0" fmla="*/ 0 w 398964"/>
              <a:gd name="connsiteY0" fmla="*/ 110542 h 110542"/>
              <a:gd name="connsiteX1" fmla="*/ 80450 w 398964"/>
              <a:gd name="connsiteY1" fmla="*/ 58810 h 110542"/>
              <a:gd name="connsiteX2" fmla="*/ 187113 w 398964"/>
              <a:gd name="connsiteY2" fmla="*/ 25244 h 110542"/>
              <a:gd name="connsiteX3" fmla="*/ 398964 w 398964"/>
              <a:gd name="connsiteY3" fmla="*/ 0 h 11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964" h="110542">
                <a:moveTo>
                  <a:pt x="0" y="110542"/>
                </a:moveTo>
                <a:cubicBezTo>
                  <a:pt x="35567" y="78671"/>
                  <a:pt x="44883" y="90681"/>
                  <a:pt x="80450" y="58810"/>
                </a:cubicBezTo>
                <a:cubicBezTo>
                  <a:pt x="113950" y="44386"/>
                  <a:pt x="151386" y="35046"/>
                  <a:pt x="187113" y="25244"/>
                </a:cubicBezTo>
                <a:cubicBezTo>
                  <a:pt x="222840" y="15442"/>
                  <a:pt x="383329" y="3999"/>
                  <a:pt x="398964" y="0"/>
                </a:cubicBezTo>
              </a:path>
            </a:pathLst>
          </a:cu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ne 50">
            <a:extLst>
              <a:ext uri="{FF2B5EF4-FFF2-40B4-BE49-F238E27FC236}">
                <a16:creationId xmlns:a16="http://schemas.microsoft.com/office/drawing/2014/main" id="{CACC86E6-DE01-194E-A477-43760724E8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286286" y="1666202"/>
            <a:ext cx="18967" cy="1934966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50">
            <a:extLst>
              <a:ext uri="{FF2B5EF4-FFF2-40B4-BE49-F238E27FC236}">
                <a16:creationId xmlns:a16="http://schemas.microsoft.com/office/drawing/2014/main" id="{971DA2BC-CB62-8F4B-9398-E62C45F7A9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12241" y="1666202"/>
            <a:ext cx="0" cy="1958466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50">
            <a:extLst>
              <a:ext uri="{FF2B5EF4-FFF2-40B4-BE49-F238E27FC236}">
                <a16:creationId xmlns:a16="http://schemas.microsoft.com/office/drawing/2014/main" id="{DB365DD9-3973-574A-9C55-10FEC124A6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663" y="1827947"/>
            <a:ext cx="0" cy="1796721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B12A89-60E8-2E41-9605-26AB3D8EE385}"/>
              </a:ext>
            </a:extLst>
          </p:cNvPr>
          <p:cNvCxnSpPr/>
          <p:nvPr/>
        </p:nvCxnSpPr>
        <p:spPr>
          <a:xfrm flipV="1">
            <a:off x="6667042" y="2006054"/>
            <a:ext cx="1245199" cy="2679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B10950-C9F3-FD40-A5B0-17F7B5AB3722}"/>
              </a:ext>
            </a:extLst>
          </p:cNvPr>
          <p:cNvCxnSpPr/>
          <p:nvPr/>
        </p:nvCxnSpPr>
        <p:spPr>
          <a:xfrm flipV="1">
            <a:off x="7912241" y="1943424"/>
            <a:ext cx="374045" cy="626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300E601-35FA-D147-AFD0-B47A9B2DEEAE}"/>
              </a:ext>
            </a:extLst>
          </p:cNvPr>
          <p:cNvSpPr txBox="1"/>
          <p:nvPr/>
        </p:nvSpPr>
        <p:spPr>
          <a:xfrm>
            <a:off x="6177727" y="3641735"/>
            <a:ext cx="65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B43A1C-D1E2-B543-9DC7-6770D7B74C92}"/>
              </a:ext>
            </a:extLst>
          </p:cNvPr>
          <p:cNvSpPr txBox="1"/>
          <p:nvPr/>
        </p:nvSpPr>
        <p:spPr>
          <a:xfrm>
            <a:off x="7838601" y="3624668"/>
            <a:ext cx="63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6AE98A-6ED8-AC44-B8AF-EF1E38CEAFF8}"/>
              </a:ext>
            </a:extLst>
          </p:cNvPr>
          <p:cNvSpPr txBox="1"/>
          <p:nvPr/>
        </p:nvSpPr>
        <p:spPr>
          <a:xfrm>
            <a:off x="6680371" y="2257526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D9A7C0F-FF0D-5141-B1F8-4BFD32A0C0A2}"/>
              </a:ext>
            </a:extLst>
          </p:cNvPr>
          <p:cNvCxnSpPr/>
          <p:nvPr/>
        </p:nvCxnSpPr>
        <p:spPr>
          <a:xfrm>
            <a:off x="5968653" y="2006054"/>
            <a:ext cx="32434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499E716-BDBF-414B-AA42-602CEE9376EE}"/>
              </a:ext>
            </a:extLst>
          </p:cNvPr>
          <p:cNvCxnSpPr>
            <a:cxnSpLocks/>
          </p:cNvCxnSpPr>
          <p:nvPr/>
        </p:nvCxnSpPr>
        <p:spPr>
          <a:xfrm flipH="1">
            <a:off x="6667042" y="2006054"/>
            <a:ext cx="3916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8">
            <a:extLst>
              <a:ext uri="{FF2B5EF4-FFF2-40B4-BE49-F238E27FC236}">
                <a16:creationId xmlns:a16="http://schemas.microsoft.com/office/drawing/2014/main" id="{795C31CC-EC11-384C-A3E0-A388CAEF9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6427" y="1779867"/>
            <a:ext cx="355358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1s</a:t>
            </a: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A0E7E5EE-196A-E94A-A902-FC20F8939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7542" y="2887330"/>
            <a:ext cx="355358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1s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0E4C098-4FAE-7F4E-83EC-168A8D6F9AD4}"/>
              </a:ext>
            </a:extLst>
          </p:cNvPr>
          <p:cNvCxnSpPr>
            <a:cxnSpLocks/>
          </p:cNvCxnSpPr>
          <p:nvPr/>
        </p:nvCxnSpPr>
        <p:spPr>
          <a:xfrm flipH="1">
            <a:off x="8295769" y="3041218"/>
            <a:ext cx="3916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F51D467-CF91-514C-838C-FF1FD8353C83}"/>
              </a:ext>
            </a:extLst>
          </p:cNvPr>
          <p:cNvCxnSpPr/>
          <p:nvPr/>
        </p:nvCxnSpPr>
        <p:spPr>
          <a:xfrm>
            <a:off x="7587898" y="3041218"/>
            <a:ext cx="32434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5254C1C-0B37-C941-8FC5-16A7770E6E9A}"/>
              </a:ext>
            </a:extLst>
          </p:cNvPr>
          <p:cNvSpPr txBox="1"/>
          <p:nvPr/>
        </p:nvSpPr>
        <p:spPr>
          <a:xfrm>
            <a:off x="6732202" y="2517998"/>
            <a:ext cx="102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(10 year)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EE147F8-71D6-C543-AD4F-B0056F4A89C9}"/>
              </a:ext>
            </a:extLst>
          </p:cNvPr>
          <p:cNvSpPr/>
          <p:nvPr/>
        </p:nvSpPr>
        <p:spPr>
          <a:xfrm>
            <a:off x="6681168" y="4722057"/>
            <a:ext cx="348338" cy="9054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303DB6-7781-A149-8CB5-FC4FE0999CEC}"/>
              </a:ext>
            </a:extLst>
          </p:cNvPr>
          <p:cNvSpPr/>
          <p:nvPr/>
        </p:nvSpPr>
        <p:spPr>
          <a:xfrm>
            <a:off x="6318704" y="4722056"/>
            <a:ext cx="348338" cy="8943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ine 21">
            <a:extLst>
              <a:ext uri="{FF2B5EF4-FFF2-40B4-BE49-F238E27FC236}">
                <a16:creationId xmlns:a16="http://schemas.microsoft.com/office/drawing/2014/main" id="{96D649E8-B0C3-7C42-9986-399FE88520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92996" y="4459625"/>
            <a:ext cx="0" cy="1201993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Line 21">
            <a:extLst>
              <a:ext uri="{FF2B5EF4-FFF2-40B4-BE49-F238E27FC236}">
                <a16:creationId xmlns:a16="http://schemas.microsoft.com/office/drawing/2014/main" id="{731824E2-AE4E-C84A-99B6-4AA91957E6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3884" y="5617169"/>
            <a:ext cx="2877693" cy="0"/>
          </a:xfrm>
          <a:prstGeom prst="line">
            <a:avLst/>
          </a:prstGeom>
          <a:noFill/>
          <a:ln w="19050">
            <a:solidFill>
              <a:srgbClr val="376092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Rectangle 8">
            <a:extLst>
              <a:ext uri="{FF2B5EF4-FFF2-40B4-BE49-F238E27FC236}">
                <a16:creationId xmlns:a16="http://schemas.microsoft.com/office/drawing/2014/main" id="{A7D9632A-1943-4C41-A93D-0F3524F7B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529" y="5457790"/>
            <a:ext cx="355358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  <a:endParaRPr lang="en-US" altLang="zh-TW" sz="2000" dirty="0">
              <a:solidFill>
                <a:schemeClr val="accent1">
                  <a:lumMod val="75000"/>
                </a:schemeClr>
              </a:solidFill>
              <a:latin typeface="Times New Roman"/>
              <a:ea typeface="PMingLiU" charset="0"/>
              <a:cs typeface="Times New Roman"/>
            </a:endParaRPr>
          </a:p>
        </p:txBody>
      </p:sp>
      <p:sp>
        <p:nvSpPr>
          <p:cNvPr id="46" name="Line 50">
            <a:extLst>
              <a:ext uri="{FF2B5EF4-FFF2-40B4-BE49-F238E27FC236}">
                <a16:creationId xmlns:a16="http://schemas.microsoft.com/office/drawing/2014/main" id="{25A8D9AA-F6BA-3048-B8F9-EA231B8374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67041" y="4722054"/>
            <a:ext cx="9484" cy="934069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50">
            <a:extLst>
              <a:ext uri="{FF2B5EF4-FFF2-40B4-BE49-F238E27FC236}">
                <a16:creationId xmlns:a16="http://schemas.microsoft.com/office/drawing/2014/main" id="{623F8EC4-71CE-CC4A-87E6-16912E033C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14613" y="4722054"/>
            <a:ext cx="9484" cy="934069"/>
          </a:xfrm>
          <a:prstGeom prst="line">
            <a:avLst/>
          </a:prstGeom>
          <a:noFill/>
          <a:ln w="19050" cap="sq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8">
            <a:extLst>
              <a:ext uri="{FF2B5EF4-FFF2-40B4-BE49-F238E27FC236}">
                <a16:creationId xmlns:a16="http://schemas.microsoft.com/office/drawing/2014/main" id="{9A0EBDEE-FB5C-9749-94BE-87CACD00A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106" y="5639038"/>
            <a:ext cx="355358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1s</a:t>
            </a:r>
          </a:p>
        </p:txBody>
      </p:sp>
      <p:sp>
        <p:nvSpPr>
          <p:cNvPr id="62" name="Rectangle 8">
            <a:extLst>
              <a:ext uri="{FF2B5EF4-FFF2-40B4-BE49-F238E27FC236}">
                <a16:creationId xmlns:a16="http://schemas.microsoft.com/office/drawing/2014/main" id="{120475DD-07EF-264A-9407-9EAA137AF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92" y="5639038"/>
            <a:ext cx="355358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2s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FA4EF4D-F9B9-564A-A1F0-2D1CDDDC1AAD}"/>
              </a:ext>
            </a:extLst>
          </p:cNvPr>
          <p:cNvCxnSpPr/>
          <p:nvPr/>
        </p:nvCxnSpPr>
        <p:spPr>
          <a:xfrm flipH="1">
            <a:off x="6909464" y="3750371"/>
            <a:ext cx="916862" cy="834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C996A3B-C9D2-4C41-84A1-36005E8F7288}"/>
              </a:ext>
            </a:extLst>
          </p:cNvPr>
          <p:cNvSpPr txBox="1"/>
          <p:nvPr/>
        </p:nvSpPr>
        <p:spPr>
          <a:xfrm>
            <a:off x="7228692" y="4732923"/>
            <a:ext cx="174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time in simulation</a:t>
            </a:r>
          </a:p>
        </p:txBody>
      </p:sp>
    </p:spTree>
    <p:extLst>
      <p:ext uri="{BB962C8B-B14F-4D97-AF65-F5344CB8AC3E}">
        <p14:creationId xmlns:p14="http://schemas.microsoft.com/office/powerpoint/2010/main" val="2265647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Degradation mechanism example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2441F1CE-7AE2-0A41-AA15-41FB3FC8B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4495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PMingLiU" charset="0"/>
                <a:cs typeface="PMingLiU" charset="0"/>
              </a:rPr>
              <a:t>Interface state generation dominate in short term and hole-trapping dominate in intermediate term</a:t>
            </a:r>
          </a:p>
        </p:txBody>
      </p:sp>
      <p:graphicFrame>
        <p:nvGraphicFramePr>
          <p:cNvPr id="43" name="Object 7">
            <a:extLst>
              <a:ext uri="{FF2B5EF4-FFF2-40B4-BE49-F238E27FC236}">
                <a16:creationId xmlns:a16="http://schemas.microsoft.com/office/drawing/2014/main" id="{D1ACAF65-C7D0-C949-BFD5-39A371FDEE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4648200"/>
          <a:ext cx="2144713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2" name="Visio" r:id="rId4" imgW="2171700" imgH="1892300" progId="Visio.Drawing.11">
                  <p:embed/>
                </p:oleObj>
              </mc:Choice>
              <mc:Fallback>
                <p:oleObj name="Visio" r:id="rId4" imgW="2171700" imgH="1892300" progId="Visio.Drawing.11">
                  <p:embed/>
                  <p:pic>
                    <p:nvPicPr>
                      <p:cNvPr id="2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648200"/>
                        <a:ext cx="2144713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" name="Picture 15">
            <a:extLst>
              <a:ext uri="{FF2B5EF4-FFF2-40B4-BE49-F238E27FC236}">
                <a16:creationId xmlns:a16="http://schemas.microsoft.com/office/drawing/2014/main" id="{09F70E2E-CC1A-DA44-8778-3B6AE62A1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3429000"/>
            <a:ext cx="21193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5" name="Object 17">
            <a:extLst>
              <a:ext uri="{FF2B5EF4-FFF2-40B4-BE49-F238E27FC236}">
                <a16:creationId xmlns:a16="http://schemas.microsoft.com/office/drawing/2014/main" id="{109FE556-26A2-C44D-AC4F-1701A79289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5562600"/>
          <a:ext cx="269875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3" name="Equation" r:id="rId7" imgW="1803400" imgH="254000" progId="Equation.3">
                  <p:embed/>
                </p:oleObj>
              </mc:Choice>
              <mc:Fallback>
                <p:oleObj name="Equation" r:id="rId7" imgW="1803400" imgH="254000" progId="Equation.3">
                  <p:embed/>
                  <p:pic>
                    <p:nvPicPr>
                      <p:cNvPr id="3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562600"/>
                        <a:ext cx="2698750" cy="382588"/>
                      </a:xfrm>
                      <a:prstGeom prst="rect">
                        <a:avLst/>
                      </a:prstGeom>
                      <a:noFill/>
                      <a:ln w="53975" cmpd="dbl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18">
            <a:extLst>
              <a:ext uri="{FF2B5EF4-FFF2-40B4-BE49-F238E27FC236}">
                <a16:creationId xmlns:a16="http://schemas.microsoft.com/office/drawing/2014/main" id="{10D2992B-0EFB-5B44-913B-0038B9596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19800"/>
            <a:ext cx="3189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/>
              <a:t>J. B. Velamala, IRPS, p. CM.3.1, 2013</a:t>
            </a:r>
            <a:endParaRPr lang="zh-CN" altLang="en-US" sz="1600"/>
          </a:p>
        </p:txBody>
      </p:sp>
      <p:pic>
        <p:nvPicPr>
          <p:cNvPr id="48" name="Picture 102">
            <a:extLst>
              <a:ext uri="{FF2B5EF4-FFF2-40B4-BE49-F238E27FC236}">
                <a16:creationId xmlns:a16="http://schemas.microsoft.com/office/drawing/2014/main" id="{8DD0B73F-2AF8-AF4C-9FE0-B556F22EE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5181600"/>
            <a:ext cx="3214688" cy="576263"/>
          </a:xfrm>
          <a:prstGeom prst="rect">
            <a:avLst/>
          </a:prstGeom>
          <a:noFill/>
          <a:ln w="508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Rectangle 6">
            <a:extLst>
              <a:ext uri="{FF2B5EF4-FFF2-40B4-BE49-F238E27FC236}">
                <a16:creationId xmlns:a16="http://schemas.microsoft.com/office/drawing/2014/main" id="{55DBEEEA-603E-CC4C-BD00-728FF91C2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019800"/>
            <a:ext cx="35623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/>
              <a:t>P.  M. Lenahan, TDMR 11(2) p. 219, 2011</a:t>
            </a:r>
            <a:endParaRPr lang="en-US" altLang="zh-CN" sz="1600">
              <a:latin typeface="Times New Roman" charset="0"/>
            </a:endParaRPr>
          </a:p>
        </p:txBody>
      </p:sp>
      <p:sp>
        <p:nvSpPr>
          <p:cNvPr id="50" name="Rectangle 3">
            <a:extLst>
              <a:ext uri="{FF2B5EF4-FFF2-40B4-BE49-F238E27FC236}">
                <a16:creationId xmlns:a16="http://schemas.microsoft.com/office/drawing/2014/main" id="{1A492AA5-FF6C-2540-A31E-0036CB814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495800"/>
            <a:ext cx="4191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400">
                <a:solidFill>
                  <a:srgbClr val="000066"/>
                </a:solidFill>
              </a:rPr>
              <a:t>hole-trapping model</a:t>
            </a: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7942F7B7-B65B-1843-A532-5C1F708C0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951520"/>
            <a:ext cx="347179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66"/>
                </a:solidFill>
              </a:rPr>
              <a:t>Interface state generation</a:t>
            </a:r>
          </a:p>
        </p:txBody>
      </p:sp>
      <p:graphicFrame>
        <p:nvGraphicFramePr>
          <p:cNvPr id="52" name="Object 13">
            <a:extLst>
              <a:ext uri="{FF2B5EF4-FFF2-40B4-BE49-F238E27FC236}">
                <a16:creationId xmlns:a16="http://schemas.microsoft.com/office/drawing/2014/main" id="{38BF1F52-99F7-364B-8FB1-ECF315B1A2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997458"/>
              </p:ext>
            </p:extLst>
          </p:nvPr>
        </p:nvGraphicFramePr>
        <p:xfrm>
          <a:off x="4879975" y="1079558"/>
          <a:ext cx="4492625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4" name="Graph" r:id="rId10" imgW="32067500" imgH="22669500" progId="Origin50.Graph">
                  <p:embed/>
                </p:oleObj>
              </mc:Choice>
              <mc:Fallback>
                <p:oleObj name="Graph" r:id="rId10" imgW="32067500" imgH="22669500" progId="Origin50.Graph">
                  <p:embed/>
                  <p:pic>
                    <p:nvPicPr>
                      <p:cNvPr id="36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975" y="1079558"/>
                        <a:ext cx="4492625" cy="317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492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Adaptive projection method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4CC1D6CC-F6F2-4C47-B023-4E7725B3F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1371600"/>
            <a:ext cx="3869267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Divide the aging period into </a:t>
            </a:r>
            <a:r>
              <a:rPr lang="en-US" altLang="zh-TW" sz="2400" i="1" dirty="0" err="1">
                <a:solidFill>
                  <a:srgbClr val="595959"/>
                </a:solidFill>
                <a:latin typeface="Times New Roman" charset="0"/>
                <a:cs typeface="Times New Roman" charset="0"/>
              </a:rPr>
              <a:t>N</a:t>
            </a:r>
            <a:r>
              <a:rPr lang="en-US" altLang="zh-TW" sz="2400" i="1" baseline="-25000" dirty="0" err="1">
                <a:solidFill>
                  <a:srgbClr val="595959"/>
                </a:solidFill>
                <a:latin typeface="Times New Roman" charset="0"/>
                <a:cs typeface="Times New Roman" charset="0"/>
              </a:rPr>
              <a:t>cyc</a:t>
            </a: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 uneven cycles</a:t>
            </a:r>
          </a:p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For the </a:t>
            </a:r>
            <a:r>
              <a:rPr lang="en-US" altLang="zh-TW" sz="2400" i="1" dirty="0" err="1">
                <a:solidFill>
                  <a:srgbClr val="595959"/>
                </a:solidFill>
                <a:latin typeface="Times New Roman" charset="0"/>
                <a:cs typeface="Times New Roman" charset="0"/>
              </a:rPr>
              <a:t>i</a:t>
            </a:r>
            <a:r>
              <a:rPr lang="en-US" altLang="zh-TW" sz="2400" i="1" baseline="30000" dirty="0" err="1">
                <a:solidFill>
                  <a:srgbClr val="595959"/>
                </a:solidFill>
                <a:latin typeface="Times New Roman" charset="0"/>
                <a:cs typeface="Times New Roman" charset="0"/>
              </a:rPr>
              <a:t>th</a:t>
            </a: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 cycle, it is further divided into of a time tracing period of </a:t>
            </a:r>
            <a:r>
              <a:rPr lang="en-US" altLang="zh-TW" sz="2400" i="1" dirty="0" err="1">
                <a:solidFill>
                  <a:srgbClr val="595959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altLang="zh-TW" sz="2400" i="1" baseline="-25000" dirty="0" err="1">
                <a:solidFill>
                  <a:srgbClr val="595959"/>
                </a:solidFill>
                <a:latin typeface="Times New Roman" charset="0"/>
                <a:cs typeface="Times New Roman" charset="0"/>
              </a:rPr>
              <a:t>cyc</a:t>
            </a: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 and a project period    of </a:t>
            </a:r>
            <a:r>
              <a:rPr lang="en-US" altLang="zh-TW" sz="2400" i="1" dirty="0" err="1">
                <a:solidFill>
                  <a:srgbClr val="595959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altLang="zh-TW" sz="2400" i="1" baseline="-25000" dirty="0" err="1">
                <a:solidFill>
                  <a:srgbClr val="595959"/>
                </a:solidFill>
                <a:latin typeface="Times New Roman" charset="0"/>
                <a:cs typeface="Times New Roman" charset="0"/>
              </a:rPr>
              <a:t>cyc</a:t>
            </a:r>
            <a:r>
              <a:rPr lang="en-US" altLang="zh-TW" sz="2400" dirty="0">
                <a:solidFill>
                  <a:srgbClr val="595959"/>
                </a:solidFill>
                <a:latin typeface="Times New Roman" charset="0"/>
                <a:cs typeface="Times New Roman" charset="0"/>
              </a:rPr>
              <a:t>*2</a:t>
            </a:r>
            <a:r>
              <a:rPr lang="en-US" altLang="zh-TW" sz="2400" i="1" baseline="30000" dirty="0">
                <a:solidFill>
                  <a:srgbClr val="595959"/>
                </a:solidFill>
                <a:latin typeface="Times New Roman" charset="0"/>
                <a:cs typeface="Times New Roman" charset="0"/>
              </a:rPr>
              <a:t>i</a:t>
            </a:r>
          </a:p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Example</a:t>
            </a:r>
            <a:endParaRPr lang="en-US" altLang="zh-TW" sz="2400" i="1" baseline="30000" dirty="0">
              <a:solidFill>
                <a:srgbClr val="595959"/>
              </a:solidFill>
              <a:latin typeface="Times New Roman" charset="0"/>
              <a:cs typeface="Times New Roman" charset="0"/>
            </a:endParaRPr>
          </a:p>
          <a:p>
            <a:pPr algn="l">
              <a:spcAft>
                <a:spcPts val="1200"/>
              </a:spcAft>
              <a:buFont typeface="Wingdings" charset="0"/>
              <a:buChar char="v"/>
            </a:pPr>
            <a:endParaRPr lang="en-US" altLang="zh-TW" sz="2400" i="1" baseline="30000" dirty="0">
              <a:solidFill>
                <a:srgbClr val="595959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BB91371-F989-9242-B5C5-0E750840A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2354" y="1371600"/>
            <a:ext cx="5400406" cy="476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9">
            <a:extLst>
              <a:ext uri="{FF2B5EF4-FFF2-40B4-BE49-F238E27FC236}">
                <a16:creationId xmlns:a16="http://schemas.microsoft.com/office/drawing/2014/main" id="{5BE191FD-0767-BC49-8469-FBEB26F2D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40163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FE1AE81F-E718-824F-9D73-2A29870D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791200"/>
            <a:ext cx="358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altLang="zh-TW" sz="2400" dirty="0">
                <a:solidFill>
                  <a:srgbClr val="595959"/>
                </a:solidFill>
                <a:latin typeface="Times New Roman"/>
                <a:ea typeface="PMingLiU" charset="0"/>
                <a:cs typeface="Times New Roman"/>
              </a:rPr>
              <a:t>10</a:t>
            </a: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 year simulation time is mapped to </a:t>
            </a:r>
            <a:r>
              <a:rPr lang="en-US" altLang="zh-TW" sz="2400" dirty="0">
                <a:solidFill>
                  <a:srgbClr val="595959"/>
                </a:solidFill>
                <a:latin typeface="Times New Roman"/>
                <a:ea typeface="PMingLiU" charset="0"/>
                <a:cs typeface="Times New Roman"/>
              </a:rPr>
              <a:t>1.08</a:t>
            </a:r>
            <a:r>
              <a:rPr lang="en-US" altLang="zh-TW" sz="2400" dirty="0">
                <a:solidFill>
                  <a:srgbClr val="595959"/>
                </a:solidFill>
                <a:latin typeface="Symbol" charset="0"/>
                <a:ea typeface="Symbol" charset="0"/>
                <a:cs typeface="Symbol" charset="0"/>
              </a:rPr>
              <a:t>m</a:t>
            </a: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sec</a:t>
            </a:r>
            <a:endParaRPr lang="en-US" altLang="zh-TW" sz="2400" i="1" baseline="30000" dirty="0">
              <a:solidFill>
                <a:srgbClr val="595959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31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Example: device characteristics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4000D933-8BD4-2448-8821-F8461D4D9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828800"/>
            <a:ext cx="49196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23F7BD88-2593-6048-A0CC-E1DCA5EEF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27685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It takes about two hours to perform the simulation with time tracing and only </a:t>
            </a:r>
            <a:r>
              <a:rPr lang="en-US" altLang="zh-TW" sz="2400" dirty="0">
                <a:solidFill>
                  <a:srgbClr val="595959"/>
                </a:solidFill>
                <a:latin typeface="Times New Roman"/>
                <a:ea typeface="PMingLiU" charset="0"/>
                <a:cs typeface="Times New Roman"/>
              </a:rPr>
              <a:t>10s</a:t>
            </a: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 with the adaptive projection method with minimal error</a:t>
            </a:r>
            <a:endParaRPr lang="en-US" altLang="zh-TW" sz="2400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grpSp>
        <p:nvGrpSpPr>
          <p:cNvPr id="12" name="Group 32">
            <a:extLst>
              <a:ext uri="{FF2B5EF4-FFF2-40B4-BE49-F238E27FC236}">
                <a16:creationId xmlns:a16="http://schemas.microsoft.com/office/drawing/2014/main" id="{88E8E67A-E6BA-F646-A53B-6441E45AA58F}"/>
              </a:ext>
            </a:extLst>
          </p:cNvPr>
          <p:cNvGrpSpPr>
            <a:grpSpLocks/>
          </p:cNvGrpSpPr>
          <p:nvPr/>
        </p:nvGrpSpPr>
        <p:grpSpPr bwMode="auto">
          <a:xfrm>
            <a:off x="227013" y="1447800"/>
            <a:ext cx="4497387" cy="3733800"/>
            <a:chOff x="21594" y="1447800"/>
            <a:chExt cx="4497064" cy="3733800"/>
          </a:xfrm>
        </p:grpSpPr>
        <p:graphicFrame>
          <p:nvGraphicFramePr>
            <p:cNvPr id="13" name="Object 7">
              <a:extLst>
                <a:ext uri="{FF2B5EF4-FFF2-40B4-BE49-F238E27FC236}">
                  <a16:creationId xmlns:a16="http://schemas.microsoft.com/office/drawing/2014/main" id="{82707D5B-8A9B-6842-B1A3-AE6D4DCD50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594" y="1447800"/>
            <a:ext cx="4497064" cy="3733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02" name="Visio" r:id="rId5" imgW="7442200" imgH="6223000" progId="Visio.Drawing.11">
                    <p:embed/>
                  </p:oleObj>
                </mc:Choice>
                <mc:Fallback>
                  <p:oleObj name="Visio" r:id="rId5" imgW="7442200" imgH="6223000" progId="Visio.Drawing.11">
                    <p:embed/>
                    <p:pic>
                      <p:nvPicPr>
                        <p:cNvPr id="15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94" y="1447800"/>
                          <a:ext cx="4497064" cy="3733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329BC5B6-0960-4449-A52F-9C9309789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0" y="4038600"/>
              <a:ext cx="184150" cy="3048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200"/>
            </a:p>
          </p:txBody>
        </p:sp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D6A883D6-321C-5E44-AB11-D70681ECF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5453" y="4169288"/>
              <a:ext cx="176471" cy="3048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200"/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414C7173-7014-8846-AAA8-AB48D224D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361" y="4299976"/>
              <a:ext cx="186513" cy="3048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200"/>
            </a:p>
          </p:txBody>
        </p:sp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15305AAF-E64B-E643-93A4-8333871C0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575" y="4191000"/>
              <a:ext cx="184150" cy="3048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200"/>
            </a:p>
          </p:txBody>
        </p:sp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3140DD32-D8B4-DF4F-ACE9-DFD13863F5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1649869" y="4266235"/>
              <a:ext cx="195381" cy="6513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" name="Straight Connector 33">
              <a:extLst>
                <a:ext uri="{FF2B5EF4-FFF2-40B4-BE49-F238E27FC236}">
                  <a16:creationId xmlns:a16="http://schemas.microsoft.com/office/drawing/2014/main" id="{6C6813E7-7F25-254B-8DE1-11D5F09F2A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498725" y="4432300"/>
              <a:ext cx="211702" cy="3834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4" name="Straight Connector 37">
              <a:extLst>
                <a:ext uri="{FF2B5EF4-FFF2-40B4-BE49-F238E27FC236}">
                  <a16:creationId xmlns:a16="http://schemas.microsoft.com/office/drawing/2014/main" id="{915C1D8B-A48B-2940-B372-77DAB0F228C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930525" y="4483100"/>
              <a:ext cx="211702" cy="3834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" name="Straight Connector 38">
              <a:extLst>
                <a:ext uri="{FF2B5EF4-FFF2-40B4-BE49-F238E27FC236}">
                  <a16:creationId xmlns:a16="http://schemas.microsoft.com/office/drawing/2014/main" id="{F0853241-8CAB-F74B-A3EA-FB8A106A7A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371850" y="4540250"/>
              <a:ext cx="211702" cy="3834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1422781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Example: ring oscillator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5E4B175A-30F6-7F41-B8A4-D304E4A3F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6783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EB63B34-767A-CE4E-9E10-1BF185286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48006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C53ED023-B2EC-3F4B-952F-110AADFB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334000"/>
            <a:ext cx="891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The module has been implemented into a circuit simulator and it ready for trial</a:t>
            </a:r>
            <a:endParaRPr lang="en-US" altLang="zh-TW" sz="2400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65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786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 are we missing?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6486" y="1200378"/>
            <a:ext cx="912581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Some device are time varying even with constant node voltages such as memory and oscillators</a:t>
            </a:r>
          </a:p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Some systems may drift with time, such as circuit reliability and aging simulation</a:t>
            </a:r>
          </a:p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Self-evolving system such as neuromorphic computing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55F8BE-B8E2-C74C-B624-58B76E85A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98" y="3447147"/>
            <a:ext cx="6791477" cy="31373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C29B10-A307-5D4E-9155-2C854F80EC8C}"/>
              </a:ext>
            </a:extLst>
          </p:cNvPr>
          <p:cNvSpPr/>
          <p:nvPr/>
        </p:nvSpPr>
        <p:spPr>
          <a:xfrm>
            <a:off x="7324672" y="5116225"/>
            <a:ext cx="2242355" cy="14550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B71FA5-8A47-D44E-8C3B-4726D8E86AA7}"/>
              </a:ext>
            </a:extLst>
          </p:cNvPr>
          <p:cNvSpPr txBox="1"/>
          <p:nvPr/>
        </p:nvSpPr>
        <p:spPr>
          <a:xfrm>
            <a:off x="7299711" y="5116225"/>
            <a:ext cx="2267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595959"/>
                </a:solidFill>
              </a:rPr>
              <a:t>Device characteristics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6D8130BE-9F20-BF46-8E14-7997A21DA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1138" y="6208393"/>
            <a:ext cx="428763" cy="307777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r>
              <a:rPr lang="zh-TW" altLang="en-US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 </a:t>
            </a:r>
            <a:r>
              <a:rPr lang="en-US" altLang="zh-TW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PMingLiU" charset="0"/>
                <a:cs typeface="Times New Roman"/>
              </a:rPr>
              <a:t>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C2792B-F0B9-544F-BADA-421ABE7DFCD0}"/>
              </a:ext>
            </a:extLst>
          </p:cNvPr>
          <p:cNvGrpSpPr/>
          <p:nvPr/>
        </p:nvGrpSpPr>
        <p:grpSpPr>
          <a:xfrm>
            <a:off x="7353841" y="5453724"/>
            <a:ext cx="2139549" cy="1012484"/>
            <a:chOff x="7176286" y="3725629"/>
            <a:chExt cx="1515937" cy="690103"/>
          </a:xfrm>
        </p:grpSpPr>
        <p:sp>
          <p:nvSpPr>
            <p:cNvPr id="17" name="Line 21">
              <a:extLst>
                <a:ext uri="{FF2B5EF4-FFF2-40B4-BE49-F238E27FC236}">
                  <a16:creationId xmlns:a16="http://schemas.microsoft.com/office/drawing/2014/main" id="{FEABA476-1544-B742-B1C6-8F217BA0CF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94942" y="3879513"/>
              <a:ext cx="0" cy="506588"/>
            </a:xfrm>
            <a:prstGeom prst="line">
              <a:avLst/>
            </a:prstGeom>
            <a:noFill/>
            <a:ln w="19050">
              <a:solidFill>
                <a:srgbClr val="376092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E8EC6D7D-7C4E-D040-9653-353691170C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94942" y="4386102"/>
              <a:ext cx="799717" cy="0"/>
            </a:xfrm>
            <a:prstGeom prst="line">
              <a:avLst/>
            </a:prstGeom>
            <a:noFill/>
            <a:ln w="19050">
              <a:solidFill>
                <a:srgbClr val="376092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B77E35CC-BF45-234B-97C0-EB0CB6279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6286" y="3725629"/>
              <a:ext cx="428763" cy="307777"/>
            </a:xfrm>
            <a:prstGeom prst="rect">
              <a:avLst/>
            </a:prstGeom>
            <a:noFill/>
            <a:ln w="19050" cap="sq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anchor="ctr">
              <a:spAutoFit/>
            </a:bodyPr>
            <a:lstStyle/>
            <a:p>
              <a:r>
                <a:rPr lang="zh-TW" altLang="en-US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 </a:t>
              </a:r>
              <a:r>
                <a:rPr lang="en-US" altLang="zh-TW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I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337156D-71C6-A24D-82A5-64C2903A459D}"/>
                </a:ext>
              </a:extLst>
            </p:cNvPr>
            <p:cNvCxnSpPr/>
            <p:nvPr/>
          </p:nvCxnSpPr>
          <p:spPr>
            <a:xfrm>
              <a:off x="7358154" y="3992711"/>
              <a:ext cx="795006" cy="0"/>
            </a:xfrm>
            <a:prstGeom prst="line">
              <a:avLst/>
            </a:prstGeom>
            <a:ln w="1905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86D218-AD64-0940-AC31-ED8E8458A44A}"/>
                </a:ext>
              </a:extLst>
            </p:cNvPr>
            <p:cNvSpPr txBox="1"/>
            <p:nvPr/>
          </p:nvSpPr>
          <p:spPr>
            <a:xfrm>
              <a:off x="7613599" y="3744323"/>
              <a:ext cx="1078624" cy="25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conventional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7617CFB-3442-DE41-93CA-F8E3D950CEEC}"/>
                </a:ext>
              </a:extLst>
            </p:cNvPr>
            <p:cNvSpPr/>
            <p:nvPr/>
          </p:nvSpPr>
          <p:spPr>
            <a:xfrm>
              <a:off x="7383419" y="3962572"/>
              <a:ext cx="80258" cy="70834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E3269A0-0196-564E-9AD2-C84DA29A918D}"/>
                </a:ext>
              </a:extLst>
            </p:cNvPr>
            <p:cNvSpPr/>
            <p:nvPr/>
          </p:nvSpPr>
          <p:spPr>
            <a:xfrm>
              <a:off x="7480790" y="3963134"/>
              <a:ext cx="80258" cy="70834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C4BEFFB-6CDB-C243-A82D-3418C70A99B3}"/>
                </a:ext>
              </a:extLst>
            </p:cNvPr>
            <p:cNvSpPr/>
            <p:nvPr/>
          </p:nvSpPr>
          <p:spPr>
            <a:xfrm>
              <a:off x="7578161" y="3967729"/>
              <a:ext cx="80258" cy="70834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68BF6DC-CBDA-C74A-AD2F-2C1D156CB329}"/>
                </a:ext>
              </a:extLst>
            </p:cNvPr>
            <p:cNvSpPr/>
            <p:nvPr/>
          </p:nvSpPr>
          <p:spPr>
            <a:xfrm>
              <a:off x="7675532" y="4064200"/>
              <a:ext cx="80258" cy="70834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BA2D900-CDB5-8D46-947A-DE5B475EAFD6}"/>
                </a:ext>
              </a:extLst>
            </p:cNvPr>
            <p:cNvSpPr/>
            <p:nvPr/>
          </p:nvSpPr>
          <p:spPr>
            <a:xfrm>
              <a:off x="7697532" y="4185878"/>
              <a:ext cx="80258" cy="70834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6BCFB8D-A781-BC45-893F-0F708CBC43F0}"/>
                </a:ext>
              </a:extLst>
            </p:cNvPr>
            <p:cNvSpPr/>
            <p:nvPr/>
          </p:nvSpPr>
          <p:spPr>
            <a:xfrm>
              <a:off x="7731554" y="4291902"/>
              <a:ext cx="80258" cy="70834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17BFB7-4864-7748-9729-2412FEFEE01D}"/>
                </a:ext>
              </a:extLst>
            </p:cNvPr>
            <p:cNvSpPr/>
            <p:nvPr/>
          </p:nvSpPr>
          <p:spPr>
            <a:xfrm>
              <a:off x="7834034" y="4337415"/>
              <a:ext cx="80258" cy="70834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E5983DE-FE36-0044-8CBA-A3835A5F84F9}"/>
                </a:ext>
              </a:extLst>
            </p:cNvPr>
            <p:cNvSpPr/>
            <p:nvPr/>
          </p:nvSpPr>
          <p:spPr>
            <a:xfrm>
              <a:off x="7953767" y="4344898"/>
              <a:ext cx="80258" cy="70834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DEA9269-B21C-8942-A5E2-31F58B5DE917}"/>
                </a:ext>
              </a:extLst>
            </p:cNvPr>
            <p:cNvSpPr txBox="1"/>
            <p:nvPr/>
          </p:nvSpPr>
          <p:spPr>
            <a:xfrm>
              <a:off x="7946083" y="4100808"/>
              <a:ext cx="686982" cy="25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60066"/>
                  </a:solidFill>
                </a:rPr>
                <a:t>dynamic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373CDF3-ED88-3F48-8FF4-5FB06589605D}"/>
              </a:ext>
            </a:extLst>
          </p:cNvPr>
          <p:cNvGrpSpPr/>
          <p:nvPr/>
        </p:nvGrpSpPr>
        <p:grpSpPr>
          <a:xfrm>
            <a:off x="7226275" y="3538302"/>
            <a:ext cx="2449985" cy="1584008"/>
            <a:chOff x="534480" y="2894965"/>
            <a:chExt cx="2732735" cy="192238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51D7D7-93C4-A94B-AA40-BF1604724F61}"/>
                </a:ext>
              </a:extLst>
            </p:cNvPr>
            <p:cNvSpPr/>
            <p:nvPr/>
          </p:nvSpPr>
          <p:spPr>
            <a:xfrm>
              <a:off x="644233" y="2912149"/>
              <a:ext cx="2557264" cy="17116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9A4ECB0-C0E4-3A4B-939F-9CCDCE068B3B}"/>
                </a:ext>
              </a:extLst>
            </p:cNvPr>
            <p:cNvSpPr txBox="1"/>
            <p:nvPr/>
          </p:nvSpPr>
          <p:spPr>
            <a:xfrm>
              <a:off x="534480" y="2894965"/>
              <a:ext cx="2667018" cy="448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Constant node voltages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0C6BAC5-3BD0-A64F-9D35-B70E87BE7B41}"/>
                </a:ext>
              </a:extLst>
            </p:cNvPr>
            <p:cNvGrpSpPr/>
            <p:nvPr/>
          </p:nvGrpSpPr>
          <p:grpSpPr>
            <a:xfrm>
              <a:off x="534480" y="3393937"/>
              <a:ext cx="2732735" cy="1423414"/>
              <a:chOff x="638978" y="4511846"/>
              <a:chExt cx="2669027" cy="1138716"/>
            </a:xfrm>
          </p:grpSpPr>
          <p:sp>
            <p:nvSpPr>
              <p:cNvPr id="34" name="Line 21">
                <a:extLst>
                  <a:ext uri="{FF2B5EF4-FFF2-40B4-BE49-F238E27FC236}">
                    <a16:creationId xmlns:a16="http://schemas.microsoft.com/office/drawing/2014/main" id="{B7A54B46-FE02-5F46-858C-FAF8EA724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178116" y="4511846"/>
                <a:ext cx="0" cy="857479"/>
              </a:xfrm>
              <a:prstGeom prst="line">
                <a:avLst/>
              </a:prstGeom>
              <a:noFill/>
              <a:ln w="19050">
                <a:solidFill>
                  <a:srgbClr val="376092"/>
                </a:solidFill>
                <a:round/>
                <a:headEnd type="none" w="sm" len="med"/>
                <a:tailEnd type="triangl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5" name="Line 21">
                <a:extLst>
                  <a:ext uri="{FF2B5EF4-FFF2-40B4-BE49-F238E27FC236}">
                    <a16:creationId xmlns:a16="http://schemas.microsoft.com/office/drawing/2014/main" id="{E87DFAF6-DFD7-994F-AB46-6E9CB9A6EE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78116" y="5369325"/>
                <a:ext cx="1340537" cy="0"/>
              </a:xfrm>
              <a:prstGeom prst="line">
                <a:avLst/>
              </a:prstGeom>
              <a:noFill/>
              <a:ln w="19050">
                <a:solidFill>
                  <a:srgbClr val="376092"/>
                </a:solidFill>
                <a:round/>
                <a:headEnd type="none" w="sm" len="med"/>
                <a:tailEnd type="triangl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6" name="Rectangle 8">
                <a:extLst>
                  <a:ext uri="{FF2B5EF4-FFF2-40B4-BE49-F238E27FC236}">
                    <a16:creationId xmlns:a16="http://schemas.microsoft.com/office/drawing/2014/main" id="{76B82954-1B1A-534B-AF73-2CBEFE85A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248" y="5065947"/>
                <a:ext cx="757757" cy="584615"/>
              </a:xfrm>
              <a:prstGeom prst="rect">
                <a:avLst/>
              </a:prstGeom>
              <a:noFill/>
              <a:ln w="19050" cap="sq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zh-TW" altLang="en-US" sz="2000" i="1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 </a:t>
                </a:r>
                <a:r>
                  <a:rPr lang="en-US" altLang="zh-TW" sz="2000" i="1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t</a:t>
                </a:r>
              </a:p>
            </p:txBody>
          </p:sp>
          <p:sp>
            <p:nvSpPr>
              <p:cNvPr id="37" name="Rectangle 8">
                <a:extLst>
                  <a:ext uri="{FF2B5EF4-FFF2-40B4-BE49-F238E27FC236}">
                    <a16:creationId xmlns:a16="http://schemas.microsoft.com/office/drawing/2014/main" id="{11F5AFB7-7031-2F44-9897-3DBCF894E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978" y="4512647"/>
                <a:ext cx="757757" cy="307777"/>
              </a:xfrm>
              <a:prstGeom prst="rect">
                <a:avLst/>
              </a:prstGeom>
              <a:noFill/>
              <a:ln w="19050" cap="sq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zh-TW" altLang="en-US" sz="2000" i="1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 </a:t>
                </a:r>
                <a:r>
                  <a:rPr lang="en-US" altLang="zh-TW" sz="2000" i="1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V</a:t>
                </a:r>
                <a:r>
                  <a:rPr lang="en-US" altLang="zh-TW" sz="2000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(</a:t>
                </a:r>
                <a:r>
                  <a:rPr lang="en-US" altLang="zh-TW" sz="2000" i="1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t</a:t>
                </a:r>
                <a:r>
                  <a:rPr lang="en-US" altLang="zh-TW" sz="2000" dirty="0">
                    <a:solidFill>
                      <a:schemeClr val="accent1">
                        <a:lumMod val="75000"/>
                      </a:schemeClr>
                    </a:solidFill>
                    <a:latin typeface="Times New Roman"/>
                    <a:ea typeface="PMingLiU" charset="0"/>
                    <a:cs typeface="Times New Roman"/>
                  </a:rPr>
                  <a:t>)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66EBB9A-B824-C343-9A35-55A74FFD06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8116" y="4913135"/>
                <a:ext cx="1338768" cy="0"/>
              </a:xfrm>
              <a:prstGeom prst="line">
                <a:avLst/>
              </a:prstGeom>
              <a:ln w="19050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BE2036-BD1B-704A-BC36-210A26C784FA}"/>
                </a:ext>
              </a:extLst>
            </p:cNvPr>
            <p:cNvSpPr txBox="1"/>
            <p:nvPr/>
          </p:nvSpPr>
          <p:spPr>
            <a:xfrm>
              <a:off x="1274633" y="3471007"/>
              <a:ext cx="192686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constant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27BC9D4-58E6-9E4C-BD5D-E42259084DDD}"/>
              </a:ext>
            </a:extLst>
          </p:cNvPr>
          <p:cNvSpPr txBox="1"/>
          <p:nvPr/>
        </p:nvSpPr>
        <p:spPr>
          <a:xfrm>
            <a:off x="5460487" y="5964711"/>
            <a:ext cx="184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After reaching steady state</a:t>
            </a:r>
          </a:p>
        </p:txBody>
      </p:sp>
    </p:spTree>
    <p:extLst>
      <p:ext uri="{BB962C8B-B14F-4D97-AF65-F5344CB8AC3E}">
        <p14:creationId xmlns:p14="http://schemas.microsoft.com/office/powerpoint/2010/main" val="1965562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06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Other applications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C53ED023-B2EC-3F4B-952F-110AADFB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04" y="1288093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12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Circuit failure due to </a:t>
            </a:r>
            <a:r>
              <a:rPr lang="en-US" altLang="zh-TW" sz="2400" dirty="0" err="1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electromigration</a:t>
            </a:r>
            <a:endParaRPr lang="en-US" altLang="zh-TW" sz="2400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F70BF-9E4C-8A4F-ACE3-2D3A02E04B3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5166" y="1952565"/>
            <a:ext cx="5526532" cy="1838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BD7368-8BBB-DB42-8846-8DD59B89F78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69" y="1749758"/>
            <a:ext cx="2992934" cy="3602539"/>
          </a:xfrm>
          <a:prstGeom prst="rect">
            <a:avLst/>
          </a:prstGeom>
          <a:noFill/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E92599BC-B973-9845-9A93-80C9D8915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04" y="3988194"/>
            <a:ext cx="6381523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6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Use layout extractor to extract the wire resistance</a:t>
            </a:r>
          </a:p>
          <a:p>
            <a:pPr algn="l">
              <a:spcAft>
                <a:spcPts val="6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Arial" charset="0"/>
              </a:rPr>
              <a:t>Dynamic parameter change included in the extracted resistance</a:t>
            </a:r>
            <a:endParaRPr lang="en-US" altLang="zh-TW" sz="2400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0A9C2301-896F-BD4C-BD05-FCAE2B0FF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04" y="5634799"/>
            <a:ext cx="95443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>
              <a:spcAft>
                <a:spcPts val="600"/>
              </a:spcAft>
              <a:buFont typeface="Wingdings" charset="0"/>
              <a:buChar char="v"/>
            </a:pPr>
            <a:r>
              <a:rPr lang="en-US" altLang="zh-TW" sz="2400" dirty="0">
                <a:solidFill>
                  <a:srgbClr val="595959"/>
                </a:solidFill>
                <a:latin typeface="Arial" charset="0"/>
                <a:ea typeface="PMingLiU" charset="0"/>
                <a:cs typeface="PMingLiU" charset="0"/>
              </a:rPr>
              <a:t>More holistic simulation tracking the time evolution of the entire circuit instead of just a ”pass/fail” qualification process </a:t>
            </a:r>
          </a:p>
        </p:txBody>
      </p:sp>
    </p:spTree>
    <p:extLst>
      <p:ext uri="{BB962C8B-B14F-4D97-AF65-F5344CB8AC3E}">
        <p14:creationId xmlns:p14="http://schemas.microsoft.com/office/powerpoint/2010/main" val="3646473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Summary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9435" y="1240000"/>
            <a:ext cx="91130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2"/>
              <a:buChar char="v"/>
            </a:pPr>
            <a:r>
              <a:rPr kumimoji="1" lang="en-US" altLang="zh-TW" sz="2400" dirty="0">
                <a:latin typeface="Arial" charset="0"/>
                <a:ea typeface="PMingLiU" charset="-120"/>
              </a:rPr>
              <a:t>Compact models are mainly developed for static systems</a:t>
            </a:r>
          </a:p>
          <a:p>
            <a:pPr eaLnBrk="1" hangingPunct="1">
              <a:spcAft>
                <a:spcPts val="1200"/>
              </a:spcAft>
              <a:buFont typeface="Wingdings" charset="2"/>
              <a:buChar char="v"/>
            </a:pPr>
            <a:r>
              <a:rPr kumimoji="1" lang="en-US" altLang="zh-TW" sz="2400" dirty="0">
                <a:latin typeface="Arial" charset="0"/>
                <a:ea typeface="PMingLiU" charset="-120"/>
              </a:rPr>
              <a:t>Dynamic instant parameters play a more important role in dynamic system to record the status of a device</a:t>
            </a:r>
          </a:p>
          <a:p>
            <a:pPr eaLnBrk="1" hangingPunct="1">
              <a:spcAft>
                <a:spcPts val="1200"/>
              </a:spcAft>
              <a:buFont typeface="Wingdings" charset="2"/>
              <a:buChar char="v"/>
            </a:pPr>
            <a:r>
              <a:rPr kumimoji="1" lang="en-US" altLang="zh-TW" sz="2400" dirty="0">
                <a:latin typeface="Arial" charset="0"/>
                <a:ea typeface="PMingLiU" charset="-120"/>
              </a:rPr>
              <a:t>Internal nodes should be eliminated to improve simulation speed and a generic approach has been developed for such purpose</a:t>
            </a:r>
          </a:p>
          <a:p>
            <a:pPr eaLnBrk="1" hangingPunct="1">
              <a:spcAft>
                <a:spcPts val="1200"/>
              </a:spcAft>
              <a:buFont typeface="Wingdings" charset="2"/>
              <a:buChar char="v"/>
            </a:pPr>
            <a:r>
              <a:rPr kumimoji="1" lang="en-US" altLang="zh-TW" sz="2400" dirty="0">
                <a:latin typeface="Arial" charset="0"/>
                <a:ea typeface="PMingLiU" charset="-120"/>
              </a:rPr>
              <a:t>A more systematic approach is needed to model memory devices for neuromorphic computing</a:t>
            </a:r>
          </a:p>
          <a:p>
            <a:pPr eaLnBrk="1" hangingPunct="1">
              <a:spcAft>
                <a:spcPts val="1200"/>
              </a:spcAft>
              <a:buFont typeface="Wingdings" charset="2"/>
              <a:buChar char="v"/>
            </a:pPr>
            <a:r>
              <a:rPr kumimoji="1" lang="en-US" altLang="zh-TW" sz="2400" dirty="0">
                <a:latin typeface="Arial" charset="0"/>
                <a:ea typeface="PMingLiU" charset="-120"/>
              </a:rPr>
              <a:t>A more holistic reliability simulation approach is demonstrated</a:t>
            </a:r>
          </a:p>
          <a:p>
            <a:pPr eaLnBrk="1" hangingPunct="1">
              <a:spcAft>
                <a:spcPts val="1200"/>
              </a:spcAft>
              <a:buFont typeface="Wingdings" charset="2"/>
              <a:buChar char="v"/>
            </a:pPr>
            <a:r>
              <a:rPr kumimoji="1" lang="en-US" altLang="zh-TW" sz="2400" dirty="0">
                <a:latin typeface="Arial" charset="0"/>
                <a:ea typeface="PMingLiU" charset="-120"/>
              </a:rPr>
              <a:t>A few questions remains, for example, how to perform parameter extraction for a dynamic system?</a:t>
            </a:r>
          </a:p>
        </p:txBody>
      </p:sp>
    </p:spTree>
    <p:extLst>
      <p:ext uri="{BB962C8B-B14F-4D97-AF65-F5344CB8AC3E}">
        <p14:creationId xmlns:p14="http://schemas.microsoft.com/office/powerpoint/2010/main" val="1292072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64B6A85-465C-E14B-913D-06B8B6E9C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38" y="1420479"/>
            <a:ext cx="4440392" cy="4194599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B335AB41-93CA-A945-AED0-8DE15FBA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6635" y="5214968"/>
            <a:ext cx="44958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en-US" sz="2000" dirty="0">
                <a:solidFill>
                  <a:schemeClr val="accent1"/>
                </a:solidFill>
                <a:latin typeface="Helvetica" charset="0"/>
              </a:rPr>
              <a:t>http://</a:t>
            </a:r>
            <a:r>
              <a:rPr lang="en-US" sz="2000" dirty="0" err="1">
                <a:solidFill>
                  <a:schemeClr val="accent1"/>
                </a:solidFill>
                <a:latin typeface="Helvetica" charset="0"/>
              </a:rPr>
              <a:t>i-mos.org</a:t>
            </a:r>
            <a:r>
              <a:rPr lang="en-US" sz="2000" dirty="0">
                <a:solidFill>
                  <a:schemeClr val="accent1"/>
                </a:solidFill>
                <a:latin typeface="Helvetica" charset="0"/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3B9DC4-6107-034A-8F46-FBD9CC07DB89}"/>
              </a:ext>
            </a:extLst>
          </p:cNvPr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More resources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9D8B2C-964D-2349-81BA-71885730C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907990"/>
            <a:ext cx="4495800" cy="416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71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EBAE15A-D5FA-4F4E-9241-AE677B85A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175" y="1352950"/>
            <a:ext cx="4301655" cy="2418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0E0839-E1BC-AC46-A0A6-9BE7F735C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97" y="3459575"/>
            <a:ext cx="4486965" cy="26723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E8408C-9FDB-BC45-A075-AA7EC48283E8}"/>
              </a:ext>
            </a:extLst>
          </p:cNvPr>
          <p:cNvSpPr/>
          <p:nvPr/>
        </p:nvSpPr>
        <p:spPr>
          <a:xfrm>
            <a:off x="597833" y="2498375"/>
            <a:ext cx="38667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www.edx.org</a:t>
            </a:r>
            <a:r>
              <a:rPr lang="en-US" sz="1400" dirty="0"/>
              <a:t>/course/principle-of-semiconductor-devices-part-i-semiconductors-pn-junctions-and-bipolar-junction-transistors-1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7FCE06-8155-E649-B44C-488106E2272A}"/>
              </a:ext>
            </a:extLst>
          </p:cNvPr>
          <p:cNvSpPr txBox="1"/>
          <p:nvPr/>
        </p:nvSpPr>
        <p:spPr>
          <a:xfrm>
            <a:off x="498384" y="1455559"/>
            <a:ext cx="4065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animation based semiconductor class:</a:t>
            </a:r>
          </a:p>
          <a:p>
            <a:r>
              <a:rPr lang="en-US" dirty="0"/>
              <a:t>Part I: PN Junction and BJT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97E67F-A7F4-224B-8B4E-BFECA688DB4A}"/>
              </a:ext>
            </a:extLst>
          </p:cNvPr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 </a:t>
            </a:r>
            <a:r>
              <a:rPr lang="en-US" sz="320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advertizement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439CAD-0AB0-5544-9327-78639F3B58DE}"/>
              </a:ext>
            </a:extLst>
          </p:cNvPr>
          <p:cNvSpPr txBox="1"/>
          <p:nvPr/>
        </p:nvSpPr>
        <p:spPr>
          <a:xfrm>
            <a:off x="5422789" y="4426435"/>
            <a:ext cx="257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II: FETs and MOSFETs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D4D674-593B-0E47-843B-1B0A70E77395}"/>
              </a:ext>
            </a:extLst>
          </p:cNvPr>
          <p:cNvSpPr/>
          <p:nvPr/>
        </p:nvSpPr>
        <p:spPr>
          <a:xfrm>
            <a:off x="5422789" y="4871629"/>
            <a:ext cx="41426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www.edx.org</a:t>
            </a:r>
            <a:r>
              <a:rPr lang="en-US" sz="1400" dirty="0"/>
              <a:t>/course/principle-of-semiconductor-devices-part-ii-field-effect-transistors-and-mosfets</a:t>
            </a:r>
          </a:p>
        </p:txBody>
      </p:sp>
    </p:spTree>
    <p:extLst>
      <p:ext uri="{BB962C8B-B14F-4D97-AF65-F5344CB8AC3E}">
        <p14:creationId xmlns:p14="http://schemas.microsoft.com/office/powerpoint/2010/main" val="3385009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786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Many memory modeling papers published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54" y="1200378"/>
            <a:ext cx="5709373" cy="978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139" y="2046921"/>
            <a:ext cx="6693024" cy="1108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18" y="3079546"/>
            <a:ext cx="5741055" cy="1252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3736" y="4379032"/>
            <a:ext cx="5952806" cy="1307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18" y="5533573"/>
            <a:ext cx="4714172" cy="95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33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195" y="708289"/>
            <a:ext cx="3371240" cy="5315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786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 standard memory model in SPICE yet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03" name="TextBox 1"/>
          <p:cNvSpPr txBox="1">
            <a:spLocks noChangeArrowheads="1"/>
          </p:cNvSpPr>
          <p:nvPr/>
        </p:nvSpPr>
        <p:spPr bwMode="auto">
          <a:xfrm>
            <a:off x="280254" y="4915819"/>
            <a:ext cx="55255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000" dirty="0">
                <a:solidFill>
                  <a:srgbClr val="800000"/>
                </a:solidFill>
                <a:latin typeface="Helvetica" charset="0"/>
              </a:rPr>
              <a:t>No standard models in Commercial SPICE or plans from the Compact Model Coalitions</a:t>
            </a:r>
          </a:p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000" dirty="0">
                <a:solidFill>
                  <a:srgbClr val="800000"/>
                </a:solidFill>
                <a:latin typeface="Helvetica" charset="0"/>
              </a:rPr>
              <a:t>No agreed framework for memory modeling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08" y="1323304"/>
            <a:ext cx="5210146" cy="34389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6151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Example: FLASH memory simulation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71835" y="4851573"/>
            <a:ext cx="924789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Equivalent to adding an internal node to keep track of the state variable </a:t>
            </a:r>
            <a:r>
              <a:rPr lang="en-US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i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and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eaLnBrk="1" hangingPunct="1">
              <a:spcAft>
                <a:spcPts val="6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Leading to slower simulation</a:t>
            </a:r>
          </a:p>
        </p:txBody>
      </p:sp>
      <p:sp>
        <p:nvSpPr>
          <p:cNvPr id="10" name="Rectangle 180"/>
          <p:cNvSpPr>
            <a:spLocks noChangeArrowheads="1"/>
          </p:cNvSpPr>
          <p:nvPr/>
        </p:nvSpPr>
        <p:spPr bwMode="auto">
          <a:xfrm>
            <a:off x="7844235" y="3231248"/>
            <a:ext cx="882650" cy="144462"/>
          </a:xfrm>
          <a:prstGeom prst="rect">
            <a:avLst/>
          </a:prstGeom>
          <a:solidFill>
            <a:srgbClr val="FF0000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12" name="Rectangle 181"/>
          <p:cNvSpPr>
            <a:spLocks noChangeArrowheads="1"/>
          </p:cNvSpPr>
          <p:nvPr/>
        </p:nvSpPr>
        <p:spPr bwMode="auto">
          <a:xfrm>
            <a:off x="7818835" y="2757569"/>
            <a:ext cx="884238" cy="144462"/>
          </a:xfrm>
          <a:prstGeom prst="rect">
            <a:avLst/>
          </a:prstGeom>
          <a:solidFill>
            <a:srgbClr val="9900CC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13" name="Oval 182"/>
          <p:cNvSpPr>
            <a:spLocks noChangeArrowheads="1"/>
          </p:cNvSpPr>
          <p:nvPr/>
        </p:nvSpPr>
        <p:spPr bwMode="auto">
          <a:xfrm rot="5400000">
            <a:off x="7890273" y="3313797"/>
            <a:ext cx="49212" cy="49213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" name="Oval 183"/>
          <p:cNvSpPr>
            <a:spLocks noChangeArrowheads="1"/>
          </p:cNvSpPr>
          <p:nvPr/>
        </p:nvSpPr>
        <p:spPr bwMode="auto">
          <a:xfrm rot="5400000">
            <a:off x="8028385" y="3315385"/>
            <a:ext cx="50800" cy="47625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5" name="Oval 184"/>
          <p:cNvSpPr>
            <a:spLocks noChangeArrowheads="1"/>
          </p:cNvSpPr>
          <p:nvPr/>
        </p:nvSpPr>
        <p:spPr bwMode="auto">
          <a:xfrm rot="5400000">
            <a:off x="8167291" y="3317767"/>
            <a:ext cx="50800" cy="49212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6" name="Oval 185"/>
          <p:cNvSpPr>
            <a:spLocks noChangeArrowheads="1"/>
          </p:cNvSpPr>
          <p:nvPr/>
        </p:nvSpPr>
        <p:spPr bwMode="auto">
          <a:xfrm rot="5400000">
            <a:off x="8306991" y="3319354"/>
            <a:ext cx="50800" cy="49212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7" name="Oval 186"/>
          <p:cNvSpPr>
            <a:spLocks noChangeArrowheads="1"/>
          </p:cNvSpPr>
          <p:nvPr/>
        </p:nvSpPr>
        <p:spPr bwMode="auto">
          <a:xfrm rot="5400000">
            <a:off x="8446691" y="3322529"/>
            <a:ext cx="50800" cy="49212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8" name="Oval 187"/>
          <p:cNvSpPr>
            <a:spLocks noChangeArrowheads="1"/>
          </p:cNvSpPr>
          <p:nvPr/>
        </p:nvSpPr>
        <p:spPr bwMode="auto">
          <a:xfrm rot="5400000">
            <a:off x="8584804" y="3325704"/>
            <a:ext cx="50800" cy="46037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9" name="Freeform 188"/>
          <p:cNvSpPr>
            <a:spLocks/>
          </p:cNvSpPr>
          <p:nvPr/>
        </p:nvSpPr>
        <p:spPr bwMode="auto">
          <a:xfrm flipH="1">
            <a:off x="8703073" y="3746735"/>
            <a:ext cx="404812" cy="168275"/>
          </a:xfrm>
          <a:custGeom>
            <a:avLst/>
            <a:gdLst>
              <a:gd name="T0" fmla="*/ 2 w 548"/>
              <a:gd name="T1" fmla="*/ 0 h 90"/>
              <a:gd name="T2" fmla="*/ 548 w 548"/>
              <a:gd name="T3" fmla="*/ 0 h 90"/>
              <a:gd name="T4" fmla="*/ 504 w 548"/>
              <a:gd name="T5" fmla="*/ 59 h 90"/>
              <a:gd name="T6" fmla="*/ 401 w 548"/>
              <a:gd name="T7" fmla="*/ 90 h 90"/>
              <a:gd name="T8" fmla="*/ 0 w 548"/>
              <a:gd name="T9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8" h="90">
                <a:moveTo>
                  <a:pt x="2" y="0"/>
                </a:moveTo>
                <a:lnTo>
                  <a:pt x="548" y="0"/>
                </a:lnTo>
                <a:cubicBezTo>
                  <a:pt x="534" y="37"/>
                  <a:pt x="528" y="44"/>
                  <a:pt x="504" y="59"/>
                </a:cubicBezTo>
                <a:cubicBezTo>
                  <a:pt x="480" y="74"/>
                  <a:pt x="485" y="85"/>
                  <a:pt x="401" y="90"/>
                </a:cubicBezTo>
                <a:lnTo>
                  <a:pt x="0" y="90"/>
                </a:lnTo>
              </a:path>
            </a:pathLst>
          </a:custGeom>
          <a:solidFill>
            <a:srgbClr val="CC99FF"/>
          </a:solidFill>
          <a:ln w="19050" cap="sq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0" name="Line 189"/>
          <p:cNvSpPr>
            <a:spLocks noChangeShapeType="1"/>
          </p:cNvSpPr>
          <p:nvPr/>
        </p:nvSpPr>
        <p:spPr bwMode="auto">
          <a:xfrm>
            <a:off x="7436248" y="3741972"/>
            <a:ext cx="12954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1" name="Freeform 190"/>
          <p:cNvSpPr>
            <a:spLocks/>
          </p:cNvSpPr>
          <p:nvPr/>
        </p:nvSpPr>
        <p:spPr bwMode="auto">
          <a:xfrm>
            <a:off x="7387035" y="3748322"/>
            <a:ext cx="457200" cy="195263"/>
          </a:xfrm>
          <a:custGeom>
            <a:avLst/>
            <a:gdLst>
              <a:gd name="T0" fmla="*/ 2 w 548"/>
              <a:gd name="T1" fmla="*/ 0 h 90"/>
              <a:gd name="T2" fmla="*/ 548 w 548"/>
              <a:gd name="T3" fmla="*/ 0 h 90"/>
              <a:gd name="T4" fmla="*/ 504 w 548"/>
              <a:gd name="T5" fmla="*/ 59 h 90"/>
              <a:gd name="T6" fmla="*/ 401 w 548"/>
              <a:gd name="T7" fmla="*/ 90 h 90"/>
              <a:gd name="T8" fmla="*/ 0 w 548"/>
              <a:gd name="T9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8" h="90">
                <a:moveTo>
                  <a:pt x="2" y="0"/>
                </a:moveTo>
                <a:lnTo>
                  <a:pt x="548" y="0"/>
                </a:lnTo>
                <a:cubicBezTo>
                  <a:pt x="534" y="37"/>
                  <a:pt x="528" y="44"/>
                  <a:pt x="504" y="59"/>
                </a:cubicBezTo>
                <a:cubicBezTo>
                  <a:pt x="480" y="74"/>
                  <a:pt x="485" y="85"/>
                  <a:pt x="401" y="90"/>
                </a:cubicBezTo>
                <a:lnTo>
                  <a:pt x="0" y="90"/>
                </a:lnTo>
              </a:path>
            </a:pathLst>
          </a:custGeom>
          <a:solidFill>
            <a:srgbClr val="CC99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2" name="Text Box 191"/>
          <p:cNvSpPr txBox="1">
            <a:spLocks noChangeArrowheads="1"/>
          </p:cNvSpPr>
          <p:nvPr/>
        </p:nvSpPr>
        <p:spPr bwMode="auto">
          <a:xfrm>
            <a:off x="8703663" y="3640893"/>
            <a:ext cx="415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i="1">
                <a:latin typeface="Arial" charset="0"/>
                <a:ea typeface="新細明體" charset="0"/>
                <a:cs typeface="新細明體" charset="0"/>
              </a:rPr>
              <a:t>n+</a:t>
            </a:r>
          </a:p>
        </p:txBody>
      </p:sp>
      <p:sp>
        <p:nvSpPr>
          <p:cNvPr id="23" name="Text Box 192"/>
          <p:cNvSpPr txBox="1">
            <a:spLocks noChangeArrowheads="1"/>
          </p:cNvSpPr>
          <p:nvPr/>
        </p:nvSpPr>
        <p:spPr bwMode="auto">
          <a:xfrm>
            <a:off x="7368576" y="3663118"/>
            <a:ext cx="415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i="1">
                <a:latin typeface="Arial" charset="0"/>
                <a:ea typeface="新細明體" charset="0"/>
                <a:cs typeface="新細明體" charset="0"/>
              </a:rPr>
              <a:t>n+</a:t>
            </a:r>
          </a:p>
        </p:txBody>
      </p:sp>
      <p:sp>
        <p:nvSpPr>
          <p:cNvPr id="24" name="Line 193"/>
          <p:cNvSpPr>
            <a:spLocks noChangeShapeType="1"/>
          </p:cNvSpPr>
          <p:nvPr/>
        </p:nvSpPr>
        <p:spPr bwMode="auto">
          <a:xfrm flipH="1" flipV="1">
            <a:off x="8104973" y="3372062"/>
            <a:ext cx="10522" cy="420238"/>
          </a:xfrm>
          <a:prstGeom prst="line">
            <a:avLst/>
          </a:prstGeom>
          <a:noFill/>
          <a:ln w="19050" cap="sq">
            <a:solidFill>
              <a:srgbClr val="0000FF"/>
            </a:solidFill>
            <a:round/>
            <a:headEnd/>
            <a:tailEnd type="stealth" w="sm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5" name="Oval 194"/>
          <p:cNvSpPr>
            <a:spLocks noChangeArrowheads="1"/>
          </p:cNvSpPr>
          <p:nvPr/>
        </p:nvSpPr>
        <p:spPr bwMode="auto">
          <a:xfrm rot="5400000">
            <a:off x="8102203" y="3779279"/>
            <a:ext cx="42863" cy="44450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6" name="Oval 195"/>
          <p:cNvSpPr>
            <a:spLocks noChangeArrowheads="1"/>
          </p:cNvSpPr>
          <p:nvPr/>
        </p:nvSpPr>
        <p:spPr bwMode="auto">
          <a:xfrm rot="5400000">
            <a:off x="8387161" y="3791184"/>
            <a:ext cx="42862" cy="42863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7" name="Line 196"/>
          <p:cNvSpPr>
            <a:spLocks noChangeShapeType="1"/>
          </p:cNvSpPr>
          <p:nvPr/>
        </p:nvSpPr>
        <p:spPr bwMode="auto">
          <a:xfrm flipH="1" flipV="1">
            <a:off x="8408592" y="3359281"/>
            <a:ext cx="9820" cy="371025"/>
          </a:xfrm>
          <a:prstGeom prst="line">
            <a:avLst/>
          </a:prstGeom>
          <a:noFill/>
          <a:ln w="19050" cap="sq">
            <a:solidFill>
              <a:srgbClr val="0000FF"/>
            </a:solidFill>
            <a:round/>
            <a:headEnd/>
            <a:tailEnd type="stealth" w="sm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219"/>
              <p:cNvSpPr txBox="1">
                <a:spLocks noChangeArrowheads="1"/>
              </p:cNvSpPr>
              <p:nvPr/>
            </p:nvSpPr>
            <p:spPr bwMode="auto">
              <a:xfrm flipH="1">
                <a:off x="7601348" y="3965551"/>
                <a:ext cx="1518239" cy="46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mr-IN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mr-IN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</m:acc>
                          <m:d>
                            <m:dPr>
                              <m:ctrlPr>
                                <a:rPr lang="mr-IN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68FE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68FE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68FE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𝑓𝑔</m:t>
                              </m:r>
                            </m:sub>
                          </m:sSub>
                          <m:d>
                            <m:dPr>
                              <m:ctrlPr>
                                <a:rPr lang="mr-IN" sz="1600" i="1">
                                  <a:solidFill>
                                    <a:srgbClr val="0068FE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68FE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600" dirty="0">
                  <a:solidFill>
                    <a:srgbClr val="0070C0"/>
                  </a:solidFill>
                  <a:latin typeface="Arial Narrow" charset="0"/>
                  <a:ea typeface="新細明體" charset="0"/>
                  <a:cs typeface="新細明體" charset="0"/>
                </a:endParaRPr>
              </a:p>
            </p:txBody>
          </p:sp>
        </mc:Choice>
        <mc:Fallback xmlns="">
          <p:sp>
            <p:nvSpPr>
              <p:cNvPr id="29" name="Text Box 2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7601348" y="3965551"/>
                <a:ext cx="1518239" cy="460832"/>
              </a:xfrm>
              <a:prstGeom prst="rect">
                <a:avLst/>
              </a:prstGeom>
              <a:blipFill>
                <a:blip r:embed="rId3"/>
                <a:stretch>
                  <a:fillRect l="-25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867389" y="2765115"/>
                <a:ext cx="79194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d>
                        <m:d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389" y="2765115"/>
                <a:ext cx="791949" cy="369332"/>
              </a:xfrm>
              <a:prstGeom prst="rect">
                <a:avLst/>
              </a:prstGeom>
              <a:blipFill>
                <a:blip r:embed="rId4"/>
                <a:stretch>
                  <a:fillRect l="-1269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ine 196"/>
          <p:cNvSpPr>
            <a:spLocks noChangeShapeType="1"/>
          </p:cNvSpPr>
          <p:nvPr/>
        </p:nvSpPr>
        <p:spPr bwMode="auto">
          <a:xfrm>
            <a:off x="7648359" y="3003110"/>
            <a:ext cx="391752" cy="189441"/>
          </a:xfrm>
          <a:prstGeom prst="line">
            <a:avLst/>
          </a:prstGeom>
          <a:noFill/>
          <a:ln w="19050" cap="sq">
            <a:solidFill>
              <a:srgbClr val="0000FF"/>
            </a:solidFill>
            <a:round/>
            <a:headEnd/>
            <a:tailEnd type="stealth" w="sm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759722" y="2219934"/>
                <a:ext cx="2865938" cy="4258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𝑓𝑔</m:t>
                          </m:r>
                        </m:sub>
                      </m:sSub>
                      <m:d>
                        <m:d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𝑓𝑔</m:t>
                          </m:r>
                        </m:sub>
                      </m:sSub>
                      <m:d>
                        <m:d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mr-I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722" y="2219934"/>
                <a:ext cx="2865938" cy="425822"/>
              </a:xfrm>
              <a:prstGeom prst="rect">
                <a:avLst/>
              </a:prstGeom>
              <a:blipFill>
                <a:blip r:embed="rId5"/>
                <a:stretch>
                  <a:fillRect l="-176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Freeform 183">
            <a:extLst>
              <a:ext uri="{FF2B5EF4-FFF2-40B4-BE49-F238E27FC236}">
                <a16:creationId xmlns:a16="http://schemas.microsoft.com/office/drawing/2014/main" id="{9A430A5E-2CBD-9645-8549-E37C9FA322CD}"/>
              </a:ext>
            </a:extLst>
          </p:cNvPr>
          <p:cNvSpPr>
            <a:spLocks/>
          </p:cNvSpPr>
          <p:nvPr/>
        </p:nvSpPr>
        <p:spPr bwMode="auto">
          <a:xfrm flipH="1">
            <a:off x="7726899" y="3262451"/>
            <a:ext cx="81756" cy="466742"/>
          </a:xfrm>
          <a:custGeom>
            <a:avLst/>
            <a:gdLst>
              <a:gd name="T0" fmla="*/ 2147483647 w 56"/>
              <a:gd name="T1" fmla="*/ 0 h 295"/>
              <a:gd name="T2" fmla="*/ 2147483647 w 56"/>
              <a:gd name="T3" fmla="*/ 2147483647 h 295"/>
              <a:gd name="T4" fmla="*/ 0 w 56"/>
              <a:gd name="T5" fmla="*/ 2147483647 h 295"/>
              <a:gd name="T6" fmla="*/ 2147483647 w 56"/>
              <a:gd name="T7" fmla="*/ 2147483647 h 295"/>
              <a:gd name="T8" fmla="*/ 0 w 56"/>
              <a:gd name="T9" fmla="*/ 2147483647 h 295"/>
              <a:gd name="T10" fmla="*/ 2147483647 w 56"/>
              <a:gd name="T11" fmla="*/ 2147483647 h 295"/>
              <a:gd name="T12" fmla="*/ 2147483647 w 56"/>
              <a:gd name="T13" fmla="*/ 2147483647 h 295"/>
              <a:gd name="T14" fmla="*/ 2147483647 w 56"/>
              <a:gd name="T15" fmla="*/ 2147483647 h 295"/>
              <a:gd name="T16" fmla="*/ 2147483647 w 56"/>
              <a:gd name="T17" fmla="*/ 2147483647 h 295"/>
              <a:gd name="T18" fmla="*/ 2147483647 w 56"/>
              <a:gd name="T19" fmla="*/ 2147483647 h 29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connsiteX0" fmla="*/ 3571 w 10000"/>
              <a:gd name="connsiteY0" fmla="*/ 0 h 7396"/>
              <a:gd name="connsiteX1" fmla="*/ 3393 w 10000"/>
              <a:gd name="connsiteY1" fmla="*/ 2006 h 7396"/>
              <a:gd name="connsiteX2" fmla="*/ 0 w 10000"/>
              <a:gd name="connsiteY2" fmla="*/ 2345 h 7396"/>
              <a:gd name="connsiteX3" fmla="*/ 9107 w 10000"/>
              <a:gd name="connsiteY3" fmla="*/ 2888 h 7396"/>
              <a:gd name="connsiteX4" fmla="*/ 0 w 10000"/>
              <a:gd name="connsiteY4" fmla="*/ 3159 h 7396"/>
              <a:gd name="connsiteX5" fmla="*/ 9464 w 10000"/>
              <a:gd name="connsiteY5" fmla="*/ 3837 h 7396"/>
              <a:gd name="connsiteX6" fmla="*/ 357 w 10000"/>
              <a:gd name="connsiteY6" fmla="*/ 4040 h 7396"/>
              <a:gd name="connsiteX7" fmla="*/ 10000 w 10000"/>
              <a:gd name="connsiteY7" fmla="*/ 4854 h 7396"/>
              <a:gd name="connsiteX8" fmla="*/ 2500 w 10000"/>
              <a:gd name="connsiteY8" fmla="*/ 5057 h 7396"/>
              <a:gd name="connsiteX9" fmla="*/ 2500 w 10000"/>
              <a:gd name="connsiteY9" fmla="*/ 7396 h 7396"/>
              <a:gd name="connsiteX0" fmla="*/ 2951 w 10000"/>
              <a:gd name="connsiteY0" fmla="*/ 0 h 9267"/>
              <a:gd name="connsiteX1" fmla="*/ 3393 w 10000"/>
              <a:gd name="connsiteY1" fmla="*/ 1979 h 9267"/>
              <a:gd name="connsiteX2" fmla="*/ 0 w 10000"/>
              <a:gd name="connsiteY2" fmla="*/ 2438 h 9267"/>
              <a:gd name="connsiteX3" fmla="*/ 9107 w 10000"/>
              <a:gd name="connsiteY3" fmla="*/ 3172 h 9267"/>
              <a:gd name="connsiteX4" fmla="*/ 0 w 10000"/>
              <a:gd name="connsiteY4" fmla="*/ 3538 h 9267"/>
              <a:gd name="connsiteX5" fmla="*/ 9464 w 10000"/>
              <a:gd name="connsiteY5" fmla="*/ 4455 h 9267"/>
              <a:gd name="connsiteX6" fmla="*/ 357 w 10000"/>
              <a:gd name="connsiteY6" fmla="*/ 4729 h 9267"/>
              <a:gd name="connsiteX7" fmla="*/ 10000 w 10000"/>
              <a:gd name="connsiteY7" fmla="*/ 5830 h 9267"/>
              <a:gd name="connsiteX8" fmla="*/ 2500 w 10000"/>
              <a:gd name="connsiteY8" fmla="*/ 6104 h 9267"/>
              <a:gd name="connsiteX9" fmla="*/ 2500 w 10000"/>
              <a:gd name="connsiteY9" fmla="*/ 9267 h 9267"/>
              <a:gd name="connsiteX0" fmla="*/ 2951 w 10000"/>
              <a:gd name="connsiteY0" fmla="*/ 0 h 9050"/>
              <a:gd name="connsiteX1" fmla="*/ 3393 w 10000"/>
              <a:gd name="connsiteY1" fmla="*/ 2136 h 9050"/>
              <a:gd name="connsiteX2" fmla="*/ 0 w 10000"/>
              <a:gd name="connsiteY2" fmla="*/ 2631 h 9050"/>
              <a:gd name="connsiteX3" fmla="*/ 9107 w 10000"/>
              <a:gd name="connsiteY3" fmla="*/ 3423 h 9050"/>
              <a:gd name="connsiteX4" fmla="*/ 0 w 10000"/>
              <a:gd name="connsiteY4" fmla="*/ 3818 h 9050"/>
              <a:gd name="connsiteX5" fmla="*/ 9464 w 10000"/>
              <a:gd name="connsiteY5" fmla="*/ 4807 h 9050"/>
              <a:gd name="connsiteX6" fmla="*/ 357 w 10000"/>
              <a:gd name="connsiteY6" fmla="*/ 5103 h 9050"/>
              <a:gd name="connsiteX7" fmla="*/ 10000 w 10000"/>
              <a:gd name="connsiteY7" fmla="*/ 6291 h 9050"/>
              <a:gd name="connsiteX8" fmla="*/ 2500 w 10000"/>
              <a:gd name="connsiteY8" fmla="*/ 6587 h 9050"/>
              <a:gd name="connsiteX9" fmla="*/ 2500 w 10000"/>
              <a:gd name="connsiteY9" fmla="*/ 9050 h 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9050">
                <a:moveTo>
                  <a:pt x="2951" y="0"/>
                </a:moveTo>
                <a:cubicBezTo>
                  <a:pt x="2892" y="977"/>
                  <a:pt x="3452" y="1160"/>
                  <a:pt x="3393" y="2136"/>
                </a:cubicBezTo>
                <a:lnTo>
                  <a:pt x="0" y="2631"/>
                </a:lnTo>
                <a:lnTo>
                  <a:pt x="9107" y="3423"/>
                </a:lnTo>
                <a:lnTo>
                  <a:pt x="0" y="3818"/>
                </a:lnTo>
                <a:lnTo>
                  <a:pt x="9464" y="4807"/>
                </a:lnTo>
                <a:lnTo>
                  <a:pt x="357" y="5103"/>
                </a:lnTo>
                <a:lnTo>
                  <a:pt x="10000" y="6291"/>
                </a:lnTo>
                <a:lnTo>
                  <a:pt x="2500" y="6587"/>
                </a:lnTo>
                <a:lnTo>
                  <a:pt x="2500" y="9050"/>
                </a:lnTo>
              </a:path>
            </a:pathLst>
          </a:custGeom>
          <a:noFill/>
          <a:ln w="19050" cap="sq" cmpd="sng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TextBox 1">
            <a:extLst>
              <a:ext uri="{FF2B5EF4-FFF2-40B4-BE49-F238E27FC236}">
                <a16:creationId xmlns:a16="http://schemas.microsoft.com/office/drawing/2014/main" id="{102E121A-402D-5D4C-B2C4-77357766D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35" y="1392400"/>
            <a:ext cx="8897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Indirect method: using the numerical solution in SPICE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1BAA9E-5B6B-984E-9F80-9AD94BD20067}"/>
                  </a:ext>
                </a:extLst>
              </p:cNvPr>
              <p:cNvSpPr txBox="1"/>
              <p:nvPr/>
            </p:nvSpPr>
            <p:spPr>
              <a:xfrm>
                <a:off x="313942" y="2745822"/>
                <a:ext cx="6112923" cy="561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mr-I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𝑉</m:t>
                            </m:r>
                          </m:e>
                        </m:acc>
                        <m:d>
                          <m:dPr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mr-IN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𝑓𝑔</m:t>
                            </m:r>
                          </m:sub>
                        </m:sSub>
                        <m:d>
                          <m:dPr>
                            <m:ctrlPr>
                              <a:rPr lang="mr-I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s-I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𝑔</m:t>
                            </m:r>
                          </m:sub>
                        </m:sSub>
                        <m:d>
                          <m:dPr>
                            <m:ctrlPr>
                              <a:rPr lang="mr-IN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mr-IN" sz="24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mr-IN" sz="24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  <m:t>𝑓𝑔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mr-IN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1BAA9E-5B6B-984E-9F80-9AD94BD20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42" y="2745822"/>
                <a:ext cx="6112923" cy="561244"/>
              </a:xfrm>
              <a:prstGeom prst="rect">
                <a:avLst/>
              </a:prstGeom>
              <a:blipFill>
                <a:blip r:embed="rId6"/>
                <a:stretch>
                  <a:fillRect l="-1660" t="-125000" r="-207" b="-18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FEA13C8-4F24-9148-8ECA-19F1C8892F3E}"/>
                  </a:ext>
                </a:extLst>
              </p:cNvPr>
              <p:cNvSpPr txBox="1"/>
              <p:nvPr/>
            </p:nvSpPr>
            <p:spPr>
              <a:xfrm>
                <a:off x="964605" y="4095066"/>
                <a:ext cx="4520087" cy="5527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mr-I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mr-I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</m:acc>
                          <m:d>
                            <m:dPr>
                              <m:ctrlPr>
                                <a:rPr lang="mr-I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mr-I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𝑓𝑔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mr-I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FEA13C8-4F24-9148-8ECA-19F1C8892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605" y="4095066"/>
                <a:ext cx="4520087" cy="552715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1FB9EB-57CD-A446-BADE-918CC9C34AED}"/>
                  </a:ext>
                </a:extLst>
              </p:cNvPr>
              <p:cNvSpPr txBox="1"/>
              <p:nvPr/>
            </p:nvSpPr>
            <p:spPr>
              <a:xfrm>
                <a:off x="1029695" y="3492350"/>
                <a:ext cx="2921223" cy="4258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𝑓𝑔</m:t>
                          </m:r>
                        </m:sub>
                      </m:sSub>
                      <m:d>
                        <m:d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𝑓𝑔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mr-I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1FB9EB-57CD-A446-BADE-918CC9C34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695" y="3492350"/>
                <a:ext cx="2921223" cy="425822"/>
              </a:xfrm>
              <a:prstGeom prst="rect">
                <a:avLst/>
              </a:prstGeom>
              <a:blipFill>
                <a:blip r:embed="rId8"/>
                <a:stretch>
                  <a:fillRect l="-3463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D18C664-86DD-0A4D-8A74-03767CCB9CC6}"/>
                  </a:ext>
                </a:extLst>
              </p:cNvPr>
              <p:cNvSpPr txBox="1"/>
              <p:nvPr/>
            </p:nvSpPr>
            <p:spPr>
              <a:xfrm>
                <a:off x="313942" y="2112074"/>
                <a:ext cx="5390274" cy="5527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d>
                        <m:d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d>
                        <m:dPr>
                          <m:ctrlPr>
                            <a:rPr lang="mr-I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𝑄</m:t>
                      </m:r>
                      <m:d>
                        <m:d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mr-I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𝑉</m:t>
                              </m:r>
                            </m:e>
                          </m:acc>
                          <m:d>
                            <m:dPr>
                              <m:ctrlPr>
                                <a:rPr lang="mr-I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mr-I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𝑓𝑔</m:t>
                              </m:r>
                            </m:sub>
                          </m:sSub>
                          <m:d>
                            <m:dPr>
                              <m:ctrlPr>
                                <a:rPr lang="mr-I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D18C664-86DD-0A4D-8A74-03767CCB9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42" y="2112074"/>
                <a:ext cx="5390274" cy="552715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60D319D9-C9EB-B642-89A4-757A120684E4}"/>
              </a:ext>
            </a:extLst>
          </p:cNvPr>
          <p:cNvGrpSpPr/>
          <p:nvPr/>
        </p:nvGrpSpPr>
        <p:grpSpPr>
          <a:xfrm>
            <a:off x="8587185" y="3352137"/>
            <a:ext cx="278295" cy="457031"/>
            <a:chOff x="7769714" y="3344625"/>
            <a:chExt cx="278295" cy="45703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F45853E-E939-334E-BCC4-71233E84E50B}"/>
                </a:ext>
              </a:extLst>
            </p:cNvPr>
            <p:cNvCxnSpPr/>
            <p:nvPr/>
          </p:nvCxnSpPr>
          <p:spPr>
            <a:xfrm>
              <a:off x="7769714" y="3497025"/>
              <a:ext cx="278295" cy="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31F5FDA-0772-3B4A-B877-A52042F8284B}"/>
                </a:ext>
              </a:extLst>
            </p:cNvPr>
            <p:cNvCxnSpPr/>
            <p:nvPr/>
          </p:nvCxnSpPr>
          <p:spPr>
            <a:xfrm>
              <a:off x="7769714" y="3550034"/>
              <a:ext cx="278295" cy="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A6B7EB9-5884-3E42-84D1-FCC05AF6EA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5488" y="3344625"/>
              <a:ext cx="0" cy="15240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897521C-2A01-234C-8353-DF0DB17A2D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09414" y="3550034"/>
              <a:ext cx="0" cy="251622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8415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786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Dynamic System Simulation Methodology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71835" y="4350357"/>
            <a:ext cx="89912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Some instant parameters are used as state variables to calculate the current change</a:t>
            </a:r>
            <a:endParaRPr lang="en-US" sz="2400" dirty="0">
              <a:solidFill>
                <a:srgbClr val="C00000"/>
              </a:solidFill>
              <a:latin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39543" y="2257558"/>
            <a:ext cx="3973332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</a:rPr>
              <a:t>X1 1 0 L=1u W=1u </a:t>
            </a:r>
            <a:r>
              <a:rPr lang="en-US" dirty="0" err="1">
                <a:solidFill>
                  <a:srgbClr val="FF0000"/>
                </a:solidFill>
                <a:latin typeface="Times New Roman" charset="0"/>
                <a:ea typeface="Times New Roman" charset="0"/>
              </a:rPr>
              <a:t>Qg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 charset="0"/>
              </a:rPr>
              <a:t>=10p Vt=0.7</a:t>
            </a:r>
          </a:p>
          <a:p>
            <a:r>
              <a:rPr lang="mr-IN" dirty="0">
                <a:latin typeface="Times New Roman" charset="0"/>
                <a:ea typeface="Times New Roman" charset="0"/>
              </a:rPr>
              <a:t>…</a:t>
            </a:r>
            <a:endParaRPr lang="en-US" dirty="0">
              <a:latin typeface="Times New Roman" charset="0"/>
              <a:ea typeface="Times New Roman" charset="0"/>
            </a:endParaRPr>
          </a:p>
          <a:p>
            <a:endParaRPr lang="en-US" dirty="0">
              <a:latin typeface="Times New Roman" charset="0"/>
              <a:ea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</a:rPr>
              <a:t>.MODEL XMEM (VTO=-0.8V KP=16U</a:t>
            </a:r>
          </a:p>
          <a:p>
            <a:r>
              <a:rPr lang="mr-IN" dirty="0">
                <a:latin typeface="Times New Roman" charset="0"/>
                <a:ea typeface="Times New Roman" charset="0"/>
              </a:rPr>
              <a:t>…</a:t>
            </a:r>
            <a:r>
              <a:rPr lang="en-US" dirty="0">
                <a:latin typeface="Times New Roman" charset="0"/>
                <a:ea typeface="Times New Roman" charset="0"/>
              </a:rPr>
              <a:t> )</a:t>
            </a:r>
          </a:p>
          <a:p>
            <a:endParaRPr lang="en-US" dirty="0">
              <a:latin typeface="Times New Roman" charset="0"/>
              <a:ea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</a:rPr>
              <a:t> 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4325820" y="2390333"/>
            <a:ext cx="312983" cy="1104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ight Arrow 105"/>
          <p:cNvSpPr/>
          <p:nvPr/>
        </p:nvSpPr>
        <p:spPr>
          <a:xfrm>
            <a:off x="4325820" y="3217987"/>
            <a:ext cx="312983" cy="1104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 Box 12"/>
          <p:cNvSpPr txBox="1">
            <a:spLocks noChangeArrowheads="1"/>
          </p:cNvSpPr>
          <p:nvPr/>
        </p:nvSpPr>
        <p:spPr bwMode="auto">
          <a:xfrm>
            <a:off x="2059112" y="2245510"/>
            <a:ext cx="21663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rgbClr val="0070C0"/>
                </a:solidFill>
              </a:rPr>
              <a:t>instant parameters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08" name="Text Box 12"/>
          <p:cNvSpPr txBox="1">
            <a:spLocks noChangeArrowheads="1"/>
          </p:cNvSpPr>
          <p:nvPr/>
        </p:nvSpPr>
        <p:spPr bwMode="auto">
          <a:xfrm>
            <a:off x="2059112" y="3073164"/>
            <a:ext cx="21663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</a:rPr>
              <a:t>model parameters</a:t>
            </a:r>
          </a:p>
        </p:txBody>
      </p:sp>
      <p:sp>
        <p:nvSpPr>
          <p:cNvPr id="109" name="TextBox 1"/>
          <p:cNvSpPr txBox="1">
            <a:spLocks noChangeArrowheads="1"/>
          </p:cNvSpPr>
          <p:nvPr/>
        </p:nvSpPr>
        <p:spPr bwMode="auto">
          <a:xfrm>
            <a:off x="471835" y="1392400"/>
            <a:ext cx="91805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Need an internal state variable to keep track on the state of the device for </a:t>
            </a:r>
            <a:r>
              <a:rPr lang="en-US" sz="2400" dirty="0">
                <a:solidFill>
                  <a:srgbClr val="C00000"/>
                </a:solidFill>
                <a:latin typeface="Helvetica" charset="0"/>
              </a:rPr>
              <a:t>each instance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514562" y="5302191"/>
                <a:ext cx="1473463" cy="425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mr-I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𝑓𝑔</m:t>
                              </m:r>
                            </m:sub>
                          </m:sSub>
                          <m:d>
                            <m:dPr>
                              <m:ctrlPr>
                                <a:rPr lang="mr-I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;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562" y="5302191"/>
                <a:ext cx="1473463" cy="425373"/>
              </a:xfrm>
              <a:prstGeom prst="rect">
                <a:avLst/>
              </a:prstGeom>
              <a:blipFill>
                <a:blip r:embed="rId3"/>
                <a:stretch>
                  <a:fillRect l="-6838" r="-39316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 Box 12"/>
          <p:cNvSpPr txBox="1">
            <a:spLocks noChangeArrowheads="1"/>
          </p:cNvSpPr>
          <p:nvPr/>
        </p:nvSpPr>
        <p:spPr bwMode="auto">
          <a:xfrm>
            <a:off x="6847277" y="3694962"/>
            <a:ext cx="21663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</a:rPr>
              <a:t>SPICE input deck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7809431" y="5291173"/>
                <a:ext cx="1473463" cy="425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𝑓𝑔</m:t>
                          </m:r>
                        </m:sub>
                      </m:sSub>
                      <m:d>
                        <m:d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mr-I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d>
                            <m:dPr>
                              <m:ctrlPr>
                                <a:rPr lang="mr-I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431" y="5291173"/>
                <a:ext cx="1473463" cy="425373"/>
              </a:xfrm>
              <a:prstGeom prst="rect">
                <a:avLst/>
              </a:prstGeom>
              <a:blipFill>
                <a:blip r:embed="rId4"/>
                <a:stretch>
                  <a:fillRect l="-8547" t="-8824" r="-17949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">
            <a:extLst>
              <a:ext uri="{FF2B5EF4-FFF2-40B4-BE49-F238E27FC236}">
                <a16:creationId xmlns:a16="http://schemas.microsoft.com/office/drawing/2014/main" id="{79AFB4C2-C84B-6A4A-BC38-8FB16CDC3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35" y="5859420"/>
            <a:ext cx="89912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More accurate with more internal states without speed penalty</a:t>
            </a:r>
            <a:endParaRPr lang="en-US" sz="2400" dirty="0">
              <a:solidFill>
                <a:srgbClr val="C00000"/>
              </a:solidFill>
              <a:latin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D6AEC2-E451-4D44-AC93-16E6867FEE6D}"/>
                  </a:ext>
                </a:extLst>
              </p:cNvPr>
              <p:cNvSpPr txBox="1"/>
              <p:nvPr/>
            </p:nvSpPr>
            <p:spPr>
              <a:xfrm>
                <a:off x="1078706" y="5257449"/>
                <a:ext cx="4154602" cy="5527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mr-I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d>
                            <m:dPr>
                              <m:ctrlPr>
                                <a:rPr lang="mr-I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ctrlPr>
                                <a:rPr lang="mr-I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mr-I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mr-I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24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;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D6AEC2-E451-4D44-AC93-16E6867FE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706" y="5257449"/>
                <a:ext cx="4154602" cy="552715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610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558" b="10729"/>
          <a:stretch/>
        </p:blipFill>
        <p:spPr>
          <a:xfrm>
            <a:off x="0" y="-1"/>
            <a:ext cx="9906000" cy="391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505" y="6710305"/>
            <a:ext cx="9730658" cy="12637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0904" y="615603"/>
            <a:ext cx="923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Example: FLASH memory simulation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71835" y="4130122"/>
            <a:ext cx="9247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Change in internal parameter is more explicitly expressed</a:t>
            </a:r>
          </a:p>
        </p:txBody>
      </p:sp>
      <p:sp>
        <p:nvSpPr>
          <p:cNvPr id="10" name="Rectangle 180"/>
          <p:cNvSpPr>
            <a:spLocks noChangeArrowheads="1"/>
          </p:cNvSpPr>
          <p:nvPr/>
        </p:nvSpPr>
        <p:spPr bwMode="auto">
          <a:xfrm>
            <a:off x="7092078" y="2847051"/>
            <a:ext cx="882650" cy="144462"/>
          </a:xfrm>
          <a:prstGeom prst="rect">
            <a:avLst/>
          </a:prstGeom>
          <a:solidFill>
            <a:srgbClr val="FF0000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12" name="Rectangle 181"/>
          <p:cNvSpPr>
            <a:spLocks noChangeArrowheads="1"/>
          </p:cNvSpPr>
          <p:nvPr/>
        </p:nvSpPr>
        <p:spPr bwMode="auto">
          <a:xfrm>
            <a:off x="7066678" y="2373372"/>
            <a:ext cx="884238" cy="144462"/>
          </a:xfrm>
          <a:prstGeom prst="rect">
            <a:avLst/>
          </a:prstGeom>
          <a:solidFill>
            <a:srgbClr val="9900CC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13" name="Oval 182"/>
          <p:cNvSpPr>
            <a:spLocks noChangeArrowheads="1"/>
          </p:cNvSpPr>
          <p:nvPr/>
        </p:nvSpPr>
        <p:spPr bwMode="auto">
          <a:xfrm rot="5400000">
            <a:off x="7138116" y="2929600"/>
            <a:ext cx="49212" cy="49213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" name="Oval 183"/>
          <p:cNvSpPr>
            <a:spLocks noChangeArrowheads="1"/>
          </p:cNvSpPr>
          <p:nvPr/>
        </p:nvSpPr>
        <p:spPr bwMode="auto">
          <a:xfrm rot="5400000">
            <a:off x="7276228" y="2931188"/>
            <a:ext cx="50800" cy="47625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5" name="Oval 184"/>
          <p:cNvSpPr>
            <a:spLocks noChangeArrowheads="1"/>
          </p:cNvSpPr>
          <p:nvPr/>
        </p:nvSpPr>
        <p:spPr bwMode="auto">
          <a:xfrm rot="5400000">
            <a:off x="7415134" y="2933570"/>
            <a:ext cx="50800" cy="49212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6" name="Oval 185"/>
          <p:cNvSpPr>
            <a:spLocks noChangeArrowheads="1"/>
          </p:cNvSpPr>
          <p:nvPr/>
        </p:nvSpPr>
        <p:spPr bwMode="auto">
          <a:xfrm rot="5400000">
            <a:off x="7554834" y="2935157"/>
            <a:ext cx="50800" cy="49212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7" name="Oval 186"/>
          <p:cNvSpPr>
            <a:spLocks noChangeArrowheads="1"/>
          </p:cNvSpPr>
          <p:nvPr/>
        </p:nvSpPr>
        <p:spPr bwMode="auto">
          <a:xfrm rot="5400000">
            <a:off x="7694534" y="2938332"/>
            <a:ext cx="50800" cy="49212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8" name="Oval 187"/>
          <p:cNvSpPr>
            <a:spLocks noChangeArrowheads="1"/>
          </p:cNvSpPr>
          <p:nvPr/>
        </p:nvSpPr>
        <p:spPr bwMode="auto">
          <a:xfrm rot="5400000">
            <a:off x="7832647" y="2941507"/>
            <a:ext cx="50800" cy="46037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9" name="Freeform 188"/>
          <p:cNvSpPr>
            <a:spLocks/>
          </p:cNvSpPr>
          <p:nvPr/>
        </p:nvSpPr>
        <p:spPr bwMode="auto">
          <a:xfrm flipH="1">
            <a:off x="7950916" y="3362538"/>
            <a:ext cx="404812" cy="168275"/>
          </a:xfrm>
          <a:custGeom>
            <a:avLst/>
            <a:gdLst>
              <a:gd name="T0" fmla="*/ 2 w 548"/>
              <a:gd name="T1" fmla="*/ 0 h 90"/>
              <a:gd name="T2" fmla="*/ 548 w 548"/>
              <a:gd name="T3" fmla="*/ 0 h 90"/>
              <a:gd name="T4" fmla="*/ 504 w 548"/>
              <a:gd name="T5" fmla="*/ 59 h 90"/>
              <a:gd name="T6" fmla="*/ 401 w 548"/>
              <a:gd name="T7" fmla="*/ 90 h 90"/>
              <a:gd name="T8" fmla="*/ 0 w 548"/>
              <a:gd name="T9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8" h="90">
                <a:moveTo>
                  <a:pt x="2" y="0"/>
                </a:moveTo>
                <a:lnTo>
                  <a:pt x="548" y="0"/>
                </a:lnTo>
                <a:cubicBezTo>
                  <a:pt x="534" y="37"/>
                  <a:pt x="528" y="44"/>
                  <a:pt x="504" y="59"/>
                </a:cubicBezTo>
                <a:cubicBezTo>
                  <a:pt x="480" y="74"/>
                  <a:pt x="485" y="85"/>
                  <a:pt x="401" y="90"/>
                </a:cubicBezTo>
                <a:lnTo>
                  <a:pt x="0" y="90"/>
                </a:lnTo>
              </a:path>
            </a:pathLst>
          </a:custGeom>
          <a:solidFill>
            <a:srgbClr val="CC99FF"/>
          </a:solidFill>
          <a:ln w="19050" cap="sq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0" name="Line 189"/>
          <p:cNvSpPr>
            <a:spLocks noChangeShapeType="1"/>
          </p:cNvSpPr>
          <p:nvPr/>
        </p:nvSpPr>
        <p:spPr bwMode="auto">
          <a:xfrm>
            <a:off x="6684091" y="3357775"/>
            <a:ext cx="12954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1" name="Freeform 190"/>
          <p:cNvSpPr>
            <a:spLocks/>
          </p:cNvSpPr>
          <p:nvPr/>
        </p:nvSpPr>
        <p:spPr bwMode="auto">
          <a:xfrm>
            <a:off x="6634878" y="3364125"/>
            <a:ext cx="457200" cy="195263"/>
          </a:xfrm>
          <a:custGeom>
            <a:avLst/>
            <a:gdLst>
              <a:gd name="T0" fmla="*/ 2 w 548"/>
              <a:gd name="T1" fmla="*/ 0 h 90"/>
              <a:gd name="T2" fmla="*/ 548 w 548"/>
              <a:gd name="T3" fmla="*/ 0 h 90"/>
              <a:gd name="T4" fmla="*/ 504 w 548"/>
              <a:gd name="T5" fmla="*/ 59 h 90"/>
              <a:gd name="T6" fmla="*/ 401 w 548"/>
              <a:gd name="T7" fmla="*/ 90 h 90"/>
              <a:gd name="T8" fmla="*/ 0 w 548"/>
              <a:gd name="T9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8" h="90">
                <a:moveTo>
                  <a:pt x="2" y="0"/>
                </a:moveTo>
                <a:lnTo>
                  <a:pt x="548" y="0"/>
                </a:lnTo>
                <a:cubicBezTo>
                  <a:pt x="534" y="37"/>
                  <a:pt x="528" y="44"/>
                  <a:pt x="504" y="59"/>
                </a:cubicBezTo>
                <a:cubicBezTo>
                  <a:pt x="480" y="74"/>
                  <a:pt x="485" y="85"/>
                  <a:pt x="401" y="90"/>
                </a:cubicBezTo>
                <a:lnTo>
                  <a:pt x="0" y="90"/>
                </a:lnTo>
              </a:path>
            </a:pathLst>
          </a:custGeom>
          <a:solidFill>
            <a:srgbClr val="CC99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2" name="Text Box 191"/>
          <p:cNvSpPr txBox="1">
            <a:spLocks noChangeArrowheads="1"/>
          </p:cNvSpPr>
          <p:nvPr/>
        </p:nvSpPr>
        <p:spPr bwMode="auto">
          <a:xfrm>
            <a:off x="7951506" y="3256696"/>
            <a:ext cx="415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i="1">
                <a:latin typeface="Arial" charset="0"/>
                <a:ea typeface="新細明體" charset="0"/>
                <a:cs typeface="新細明體" charset="0"/>
              </a:rPr>
              <a:t>n+</a:t>
            </a:r>
          </a:p>
        </p:txBody>
      </p:sp>
      <p:sp>
        <p:nvSpPr>
          <p:cNvPr id="23" name="Text Box 192"/>
          <p:cNvSpPr txBox="1">
            <a:spLocks noChangeArrowheads="1"/>
          </p:cNvSpPr>
          <p:nvPr/>
        </p:nvSpPr>
        <p:spPr bwMode="auto">
          <a:xfrm>
            <a:off x="6616419" y="3278921"/>
            <a:ext cx="415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i="1">
                <a:latin typeface="Arial" charset="0"/>
                <a:ea typeface="新細明體" charset="0"/>
                <a:cs typeface="新細明體" charset="0"/>
              </a:rPr>
              <a:t>n+</a:t>
            </a:r>
          </a:p>
        </p:txBody>
      </p:sp>
      <p:sp>
        <p:nvSpPr>
          <p:cNvPr id="24" name="Line 193"/>
          <p:cNvSpPr>
            <a:spLocks noChangeShapeType="1"/>
          </p:cNvSpPr>
          <p:nvPr/>
        </p:nvSpPr>
        <p:spPr bwMode="auto">
          <a:xfrm flipH="1" flipV="1">
            <a:off x="7352816" y="2987865"/>
            <a:ext cx="10522" cy="420238"/>
          </a:xfrm>
          <a:prstGeom prst="line">
            <a:avLst/>
          </a:prstGeom>
          <a:noFill/>
          <a:ln w="19050" cap="sq">
            <a:solidFill>
              <a:srgbClr val="0000FF"/>
            </a:solidFill>
            <a:round/>
            <a:headEnd/>
            <a:tailEnd type="stealth" w="sm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5" name="Oval 194"/>
          <p:cNvSpPr>
            <a:spLocks noChangeArrowheads="1"/>
          </p:cNvSpPr>
          <p:nvPr/>
        </p:nvSpPr>
        <p:spPr bwMode="auto">
          <a:xfrm rot="5400000">
            <a:off x="7350046" y="3395082"/>
            <a:ext cx="42863" cy="44450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6" name="Oval 195"/>
          <p:cNvSpPr>
            <a:spLocks noChangeArrowheads="1"/>
          </p:cNvSpPr>
          <p:nvPr/>
        </p:nvSpPr>
        <p:spPr bwMode="auto">
          <a:xfrm rot="5400000">
            <a:off x="7635004" y="3406987"/>
            <a:ext cx="42862" cy="42863"/>
          </a:xfrm>
          <a:prstGeom prst="ellipse">
            <a:avLst/>
          </a:prstGeom>
          <a:solidFill>
            <a:srgbClr val="0000FF"/>
          </a:solidFill>
          <a:ln w="19050" cap="sq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7" name="Line 196"/>
          <p:cNvSpPr>
            <a:spLocks noChangeShapeType="1"/>
          </p:cNvSpPr>
          <p:nvPr/>
        </p:nvSpPr>
        <p:spPr bwMode="auto">
          <a:xfrm flipH="1" flipV="1">
            <a:off x="7656435" y="2975084"/>
            <a:ext cx="9820" cy="371025"/>
          </a:xfrm>
          <a:prstGeom prst="line">
            <a:avLst/>
          </a:prstGeom>
          <a:noFill/>
          <a:ln w="19050" cap="sq">
            <a:solidFill>
              <a:srgbClr val="0000FF"/>
            </a:solidFill>
            <a:round/>
            <a:headEnd/>
            <a:tailEnd type="stealth" w="sm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219"/>
              <p:cNvSpPr txBox="1">
                <a:spLocks noChangeArrowheads="1"/>
              </p:cNvSpPr>
              <p:nvPr/>
            </p:nvSpPr>
            <p:spPr bwMode="auto">
              <a:xfrm flipH="1">
                <a:off x="7182424" y="3428332"/>
                <a:ext cx="828675" cy="46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mr-IN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mr-IN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</m:acc>
                          <m:d>
                            <m:dPr>
                              <m:ctrlPr>
                                <a:rPr lang="mr-IN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600" dirty="0">
                  <a:solidFill>
                    <a:srgbClr val="0070C0"/>
                  </a:solidFill>
                  <a:latin typeface="Arial Narrow" charset="0"/>
                  <a:ea typeface="新細明體" charset="0"/>
                  <a:cs typeface="新細明體" charset="0"/>
                </a:endParaRPr>
              </a:p>
            </p:txBody>
          </p:sp>
        </mc:Choice>
        <mc:Fallback xmlns="">
          <p:sp>
            <p:nvSpPr>
              <p:cNvPr id="29" name="Text Box 2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7182424" y="3428332"/>
                <a:ext cx="828675" cy="460832"/>
              </a:xfrm>
              <a:prstGeom prst="rect">
                <a:avLst/>
              </a:prstGeom>
              <a:blipFill>
                <a:blip r:embed="rId3"/>
                <a:stretch>
                  <a:fillRect l="-90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246190" y="2510501"/>
                <a:ext cx="79194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d>
                        <m:d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6190" y="2510501"/>
                <a:ext cx="791949" cy="369332"/>
              </a:xfrm>
              <a:prstGeom prst="rect">
                <a:avLst/>
              </a:prstGeom>
              <a:blipFill>
                <a:blip r:embed="rId4"/>
                <a:stretch>
                  <a:fillRect l="-125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ine 196"/>
          <p:cNvSpPr>
            <a:spLocks noChangeShapeType="1"/>
          </p:cNvSpPr>
          <p:nvPr/>
        </p:nvSpPr>
        <p:spPr bwMode="auto">
          <a:xfrm flipH="1">
            <a:off x="8007095" y="2800485"/>
            <a:ext cx="239095" cy="137053"/>
          </a:xfrm>
          <a:prstGeom prst="line">
            <a:avLst/>
          </a:prstGeom>
          <a:noFill/>
          <a:ln w="19050" cap="sq">
            <a:solidFill>
              <a:srgbClr val="0000FF"/>
            </a:solidFill>
            <a:round/>
            <a:headEnd/>
            <a:tailEnd type="stealth" w="sm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384597" y="1733934"/>
                <a:ext cx="2865938" cy="4168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mr-I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597" y="1733934"/>
                <a:ext cx="2865938" cy="416845"/>
              </a:xfrm>
              <a:prstGeom prst="rect">
                <a:avLst/>
              </a:prstGeom>
              <a:blipFill>
                <a:blip r:embed="rId5"/>
                <a:stretch>
                  <a:fillRect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Freeform 183">
            <a:extLst>
              <a:ext uri="{FF2B5EF4-FFF2-40B4-BE49-F238E27FC236}">
                <a16:creationId xmlns:a16="http://schemas.microsoft.com/office/drawing/2014/main" id="{9A430A5E-2CBD-9645-8549-E37C9FA322CD}"/>
              </a:ext>
            </a:extLst>
          </p:cNvPr>
          <p:cNvSpPr>
            <a:spLocks/>
          </p:cNvSpPr>
          <p:nvPr/>
        </p:nvSpPr>
        <p:spPr bwMode="auto">
          <a:xfrm flipH="1">
            <a:off x="6974742" y="2878254"/>
            <a:ext cx="81756" cy="466742"/>
          </a:xfrm>
          <a:custGeom>
            <a:avLst/>
            <a:gdLst>
              <a:gd name="T0" fmla="*/ 2147483647 w 56"/>
              <a:gd name="T1" fmla="*/ 0 h 295"/>
              <a:gd name="T2" fmla="*/ 2147483647 w 56"/>
              <a:gd name="T3" fmla="*/ 2147483647 h 295"/>
              <a:gd name="T4" fmla="*/ 0 w 56"/>
              <a:gd name="T5" fmla="*/ 2147483647 h 295"/>
              <a:gd name="T6" fmla="*/ 2147483647 w 56"/>
              <a:gd name="T7" fmla="*/ 2147483647 h 295"/>
              <a:gd name="T8" fmla="*/ 0 w 56"/>
              <a:gd name="T9" fmla="*/ 2147483647 h 295"/>
              <a:gd name="T10" fmla="*/ 2147483647 w 56"/>
              <a:gd name="T11" fmla="*/ 2147483647 h 295"/>
              <a:gd name="T12" fmla="*/ 2147483647 w 56"/>
              <a:gd name="T13" fmla="*/ 2147483647 h 295"/>
              <a:gd name="T14" fmla="*/ 2147483647 w 56"/>
              <a:gd name="T15" fmla="*/ 2147483647 h 295"/>
              <a:gd name="T16" fmla="*/ 2147483647 w 56"/>
              <a:gd name="T17" fmla="*/ 2147483647 h 295"/>
              <a:gd name="T18" fmla="*/ 2147483647 w 56"/>
              <a:gd name="T19" fmla="*/ 2147483647 h 29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connsiteX0" fmla="*/ 3571 w 10000"/>
              <a:gd name="connsiteY0" fmla="*/ 0 h 7396"/>
              <a:gd name="connsiteX1" fmla="*/ 3393 w 10000"/>
              <a:gd name="connsiteY1" fmla="*/ 2006 h 7396"/>
              <a:gd name="connsiteX2" fmla="*/ 0 w 10000"/>
              <a:gd name="connsiteY2" fmla="*/ 2345 h 7396"/>
              <a:gd name="connsiteX3" fmla="*/ 9107 w 10000"/>
              <a:gd name="connsiteY3" fmla="*/ 2888 h 7396"/>
              <a:gd name="connsiteX4" fmla="*/ 0 w 10000"/>
              <a:gd name="connsiteY4" fmla="*/ 3159 h 7396"/>
              <a:gd name="connsiteX5" fmla="*/ 9464 w 10000"/>
              <a:gd name="connsiteY5" fmla="*/ 3837 h 7396"/>
              <a:gd name="connsiteX6" fmla="*/ 357 w 10000"/>
              <a:gd name="connsiteY6" fmla="*/ 4040 h 7396"/>
              <a:gd name="connsiteX7" fmla="*/ 10000 w 10000"/>
              <a:gd name="connsiteY7" fmla="*/ 4854 h 7396"/>
              <a:gd name="connsiteX8" fmla="*/ 2500 w 10000"/>
              <a:gd name="connsiteY8" fmla="*/ 5057 h 7396"/>
              <a:gd name="connsiteX9" fmla="*/ 2500 w 10000"/>
              <a:gd name="connsiteY9" fmla="*/ 7396 h 7396"/>
              <a:gd name="connsiteX0" fmla="*/ 2951 w 10000"/>
              <a:gd name="connsiteY0" fmla="*/ 0 h 9267"/>
              <a:gd name="connsiteX1" fmla="*/ 3393 w 10000"/>
              <a:gd name="connsiteY1" fmla="*/ 1979 h 9267"/>
              <a:gd name="connsiteX2" fmla="*/ 0 w 10000"/>
              <a:gd name="connsiteY2" fmla="*/ 2438 h 9267"/>
              <a:gd name="connsiteX3" fmla="*/ 9107 w 10000"/>
              <a:gd name="connsiteY3" fmla="*/ 3172 h 9267"/>
              <a:gd name="connsiteX4" fmla="*/ 0 w 10000"/>
              <a:gd name="connsiteY4" fmla="*/ 3538 h 9267"/>
              <a:gd name="connsiteX5" fmla="*/ 9464 w 10000"/>
              <a:gd name="connsiteY5" fmla="*/ 4455 h 9267"/>
              <a:gd name="connsiteX6" fmla="*/ 357 w 10000"/>
              <a:gd name="connsiteY6" fmla="*/ 4729 h 9267"/>
              <a:gd name="connsiteX7" fmla="*/ 10000 w 10000"/>
              <a:gd name="connsiteY7" fmla="*/ 5830 h 9267"/>
              <a:gd name="connsiteX8" fmla="*/ 2500 w 10000"/>
              <a:gd name="connsiteY8" fmla="*/ 6104 h 9267"/>
              <a:gd name="connsiteX9" fmla="*/ 2500 w 10000"/>
              <a:gd name="connsiteY9" fmla="*/ 9267 h 9267"/>
              <a:gd name="connsiteX0" fmla="*/ 2951 w 10000"/>
              <a:gd name="connsiteY0" fmla="*/ 0 h 9050"/>
              <a:gd name="connsiteX1" fmla="*/ 3393 w 10000"/>
              <a:gd name="connsiteY1" fmla="*/ 2136 h 9050"/>
              <a:gd name="connsiteX2" fmla="*/ 0 w 10000"/>
              <a:gd name="connsiteY2" fmla="*/ 2631 h 9050"/>
              <a:gd name="connsiteX3" fmla="*/ 9107 w 10000"/>
              <a:gd name="connsiteY3" fmla="*/ 3423 h 9050"/>
              <a:gd name="connsiteX4" fmla="*/ 0 w 10000"/>
              <a:gd name="connsiteY4" fmla="*/ 3818 h 9050"/>
              <a:gd name="connsiteX5" fmla="*/ 9464 w 10000"/>
              <a:gd name="connsiteY5" fmla="*/ 4807 h 9050"/>
              <a:gd name="connsiteX6" fmla="*/ 357 w 10000"/>
              <a:gd name="connsiteY6" fmla="*/ 5103 h 9050"/>
              <a:gd name="connsiteX7" fmla="*/ 10000 w 10000"/>
              <a:gd name="connsiteY7" fmla="*/ 6291 h 9050"/>
              <a:gd name="connsiteX8" fmla="*/ 2500 w 10000"/>
              <a:gd name="connsiteY8" fmla="*/ 6587 h 9050"/>
              <a:gd name="connsiteX9" fmla="*/ 2500 w 10000"/>
              <a:gd name="connsiteY9" fmla="*/ 9050 h 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9050">
                <a:moveTo>
                  <a:pt x="2951" y="0"/>
                </a:moveTo>
                <a:cubicBezTo>
                  <a:pt x="2892" y="977"/>
                  <a:pt x="3452" y="1160"/>
                  <a:pt x="3393" y="2136"/>
                </a:cubicBezTo>
                <a:lnTo>
                  <a:pt x="0" y="2631"/>
                </a:lnTo>
                <a:lnTo>
                  <a:pt x="9107" y="3423"/>
                </a:lnTo>
                <a:lnTo>
                  <a:pt x="0" y="3818"/>
                </a:lnTo>
                <a:lnTo>
                  <a:pt x="9464" y="4807"/>
                </a:lnTo>
                <a:lnTo>
                  <a:pt x="357" y="5103"/>
                </a:lnTo>
                <a:lnTo>
                  <a:pt x="10000" y="6291"/>
                </a:lnTo>
                <a:lnTo>
                  <a:pt x="2500" y="6587"/>
                </a:lnTo>
                <a:lnTo>
                  <a:pt x="2500" y="9050"/>
                </a:lnTo>
              </a:path>
            </a:pathLst>
          </a:custGeom>
          <a:noFill/>
          <a:ln w="19050" cap="sq" cmpd="sng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TextBox 1">
            <a:extLst>
              <a:ext uri="{FF2B5EF4-FFF2-40B4-BE49-F238E27FC236}">
                <a16:creationId xmlns:a16="http://schemas.microsoft.com/office/drawing/2014/main" id="{102E121A-402D-5D4C-B2C4-77357766D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35" y="1392400"/>
            <a:ext cx="9247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cs typeface="ＭＳ Ｐゴシック" charset="0"/>
                <a:sym typeface="GillSans" charset="0"/>
              </a:defRPr>
            </a:lvl1pPr>
            <a:lvl2pPr marL="742950" indent="-28575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2pPr>
            <a:lvl3pPr marL="11430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3pPr>
            <a:lvl4pPr marL="16002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4pPr>
            <a:lvl5pPr marL="2057400" indent="-228600" eaLnBrk="0" hangingPunct="0"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GillSans" charset="0"/>
                <a:ea typeface="ＭＳ Ｐゴシック" charset="0"/>
                <a:sym typeface="GillSans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charset="0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</a:rPr>
              <a:t>Direct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C6FB317-BAAD-EC44-96FC-8A4057569F10}"/>
                  </a:ext>
                </a:extLst>
              </p:cNvPr>
              <p:cNvSpPr txBox="1"/>
              <p:nvPr/>
            </p:nvSpPr>
            <p:spPr>
              <a:xfrm>
                <a:off x="388028" y="2374189"/>
                <a:ext cx="4018278" cy="7484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C6FB317-BAAD-EC44-96FC-8A4057569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28" y="2374189"/>
                <a:ext cx="4018278" cy="748410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rved Up Arrow 1">
            <a:extLst>
              <a:ext uri="{FF2B5EF4-FFF2-40B4-BE49-F238E27FC236}">
                <a16:creationId xmlns:a16="http://schemas.microsoft.com/office/drawing/2014/main" id="{AC6388B2-3974-234B-8E59-B8EDFBC2EA53}"/>
              </a:ext>
            </a:extLst>
          </p:cNvPr>
          <p:cNvSpPr/>
          <p:nvPr/>
        </p:nvSpPr>
        <p:spPr>
          <a:xfrm flipH="1">
            <a:off x="1613207" y="3174202"/>
            <a:ext cx="1722664" cy="49873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Curved Up Arrow 68">
            <a:extLst>
              <a:ext uri="{FF2B5EF4-FFF2-40B4-BE49-F238E27FC236}">
                <a16:creationId xmlns:a16="http://schemas.microsoft.com/office/drawing/2014/main" id="{B078B7C3-9BBB-4D49-AAD5-9D2A94428629}"/>
              </a:ext>
            </a:extLst>
          </p:cNvPr>
          <p:cNvSpPr/>
          <p:nvPr/>
        </p:nvSpPr>
        <p:spPr>
          <a:xfrm rot="20981255" flipH="1" flipV="1">
            <a:off x="2094162" y="1878468"/>
            <a:ext cx="1589586" cy="56464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8A8CB45-0DA1-9544-8616-ACE70B17A578}"/>
              </a:ext>
            </a:extLst>
          </p:cNvPr>
          <p:cNvSpPr txBox="1"/>
          <p:nvPr/>
        </p:nvSpPr>
        <p:spPr>
          <a:xfrm>
            <a:off x="1085274" y="3726492"/>
            <a:ext cx="154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Direct method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4667797-3C36-5543-A429-0373EEAAC6F4}"/>
              </a:ext>
            </a:extLst>
          </p:cNvPr>
          <p:cNvSpPr txBox="1"/>
          <p:nvPr/>
        </p:nvSpPr>
        <p:spPr>
          <a:xfrm>
            <a:off x="3556265" y="1630057"/>
            <a:ext cx="170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Indirect method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B26B79B-5939-F444-97F5-38A8E4043006}"/>
              </a:ext>
            </a:extLst>
          </p:cNvPr>
          <p:cNvGrpSpPr/>
          <p:nvPr/>
        </p:nvGrpSpPr>
        <p:grpSpPr>
          <a:xfrm>
            <a:off x="586458" y="4919215"/>
            <a:ext cx="1942026" cy="1441529"/>
            <a:chOff x="842673" y="4356068"/>
            <a:chExt cx="1320980" cy="1075448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59E1E9-4268-E041-83AF-9F2AC5E38DE2}"/>
                </a:ext>
              </a:extLst>
            </p:cNvPr>
            <p:cNvSpPr/>
            <p:nvPr/>
          </p:nvSpPr>
          <p:spPr>
            <a:xfrm>
              <a:off x="868289" y="4356068"/>
              <a:ext cx="1231108" cy="10754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69EB1EF-272A-3B4D-A882-7FFB76801047}"/>
                </a:ext>
              </a:extLst>
            </p:cNvPr>
            <p:cNvSpPr txBox="1"/>
            <p:nvPr/>
          </p:nvSpPr>
          <p:spPr>
            <a:xfrm>
              <a:off x="906079" y="4387083"/>
              <a:ext cx="1086683" cy="27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Constant bias</a:t>
              </a:r>
            </a:p>
          </p:txBody>
        </p:sp>
        <p:sp>
          <p:nvSpPr>
            <p:cNvPr id="101" name="Line 21">
              <a:extLst>
                <a:ext uri="{FF2B5EF4-FFF2-40B4-BE49-F238E27FC236}">
                  <a16:creationId xmlns:a16="http://schemas.microsoft.com/office/drawing/2014/main" id="{1ECC2297-9B5C-E14D-959F-456DA92A93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4466" y="4693568"/>
              <a:ext cx="0" cy="658009"/>
            </a:xfrm>
            <a:prstGeom prst="line">
              <a:avLst/>
            </a:prstGeom>
            <a:noFill/>
            <a:ln w="19050">
              <a:solidFill>
                <a:srgbClr val="376092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2" name="Line 21">
              <a:extLst>
                <a:ext uri="{FF2B5EF4-FFF2-40B4-BE49-F238E27FC236}">
                  <a16:creationId xmlns:a16="http://schemas.microsoft.com/office/drawing/2014/main" id="{16652901-624B-8E4B-B220-E9F0F7C673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12967" y="5262738"/>
              <a:ext cx="799717" cy="0"/>
            </a:xfrm>
            <a:prstGeom prst="line">
              <a:avLst/>
            </a:prstGeom>
            <a:noFill/>
            <a:ln w="19050">
              <a:solidFill>
                <a:srgbClr val="376092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3" name="Rectangle 8">
              <a:extLst>
                <a:ext uri="{FF2B5EF4-FFF2-40B4-BE49-F238E27FC236}">
                  <a16:creationId xmlns:a16="http://schemas.microsoft.com/office/drawing/2014/main" id="{CFEA3B47-3A21-EB4F-B336-2C1A6BABA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5750" y="5120607"/>
              <a:ext cx="267903" cy="229616"/>
            </a:xfrm>
            <a:prstGeom prst="rect">
              <a:avLst/>
            </a:prstGeom>
            <a:noFill/>
            <a:ln w="19050" cap="sq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anchor="ctr">
              <a:spAutoFit/>
            </a:bodyPr>
            <a:lstStyle/>
            <a:p>
              <a:r>
                <a:rPr lang="zh-TW" altLang="en-US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 </a:t>
              </a:r>
              <a:r>
                <a:rPr lang="en-US" altLang="zh-TW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t</a:t>
              </a:r>
            </a:p>
          </p:txBody>
        </p:sp>
        <p:sp>
          <p:nvSpPr>
            <p:cNvPr id="104" name="Rectangle 8">
              <a:extLst>
                <a:ext uri="{FF2B5EF4-FFF2-40B4-BE49-F238E27FC236}">
                  <a16:creationId xmlns:a16="http://schemas.microsoft.com/office/drawing/2014/main" id="{740780FC-6DD7-2A46-BBFF-98A23C254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673" y="4539681"/>
              <a:ext cx="428763" cy="307777"/>
            </a:xfrm>
            <a:prstGeom prst="rect">
              <a:avLst/>
            </a:prstGeom>
            <a:noFill/>
            <a:ln w="19050" cap="sq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anchor="ctr">
              <a:spAutoFit/>
            </a:bodyPr>
            <a:lstStyle/>
            <a:p>
              <a:r>
                <a:rPr lang="zh-TW" altLang="en-US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 </a:t>
              </a:r>
              <a:r>
                <a:rPr lang="en-US" altLang="zh-TW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V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D808DB3-E954-984E-B1CF-69B64C7AE8C0}"/>
                </a:ext>
              </a:extLst>
            </p:cNvPr>
            <p:cNvCxnSpPr/>
            <p:nvPr/>
          </p:nvCxnSpPr>
          <p:spPr>
            <a:xfrm>
              <a:off x="1043280" y="4954682"/>
              <a:ext cx="869404" cy="0"/>
            </a:xfrm>
            <a:prstGeom prst="line">
              <a:avLst/>
            </a:prstGeom>
            <a:ln w="1905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ight Arrow 105">
            <a:extLst>
              <a:ext uri="{FF2B5EF4-FFF2-40B4-BE49-F238E27FC236}">
                <a16:creationId xmlns:a16="http://schemas.microsoft.com/office/drawing/2014/main" id="{5487C7BA-ECBD-6D47-B828-9849D99ADFA3}"/>
              </a:ext>
            </a:extLst>
          </p:cNvPr>
          <p:cNvSpPr/>
          <p:nvPr/>
        </p:nvSpPr>
        <p:spPr>
          <a:xfrm>
            <a:off x="2483505" y="5534826"/>
            <a:ext cx="261684" cy="2507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AD905D9-5EA4-624A-973A-617FACFA1A87}"/>
              </a:ext>
            </a:extLst>
          </p:cNvPr>
          <p:cNvGrpSpPr/>
          <p:nvPr/>
        </p:nvGrpSpPr>
        <p:grpSpPr>
          <a:xfrm>
            <a:off x="2788132" y="4933054"/>
            <a:ext cx="2089439" cy="1441531"/>
            <a:chOff x="833894" y="4284984"/>
            <a:chExt cx="1421252" cy="1075449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09463E3-0F82-7346-82EA-E7D0F7AFFF80}"/>
                </a:ext>
              </a:extLst>
            </p:cNvPr>
            <p:cNvSpPr/>
            <p:nvPr/>
          </p:nvSpPr>
          <p:spPr>
            <a:xfrm>
              <a:off x="842673" y="4284984"/>
              <a:ext cx="1363708" cy="10754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18C7635-E064-CA46-9E35-3818EF1C5482}"/>
                </a:ext>
              </a:extLst>
            </p:cNvPr>
            <p:cNvSpPr txBox="1"/>
            <p:nvPr/>
          </p:nvSpPr>
          <p:spPr>
            <a:xfrm>
              <a:off x="833894" y="4312863"/>
              <a:ext cx="1421252" cy="27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Accumulated charge</a:t>
              </a:r>
            </a:p>
          </p:txBody>
        </p:sp>
        <p:sp>
          <p:nvSpPr>
            <p:cNvPr id="110" name="Line 21">
              <a:extLst>
                <a:ext uri="{FF2B5EF4-FFF2-40B4-BE49-F238E27FC236}">
                  <a16:creationId xmlns:a16="http://schemas.microsoft.com/office/drawing/2014/main" id="{6F9AEE9C-EB0A-3A4A-BAB3-6E1415EF83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75522" y="4672858"/>
              <a:ext cx="0" cy="658009"/>
            </a:xfrm>
            <a:prstGeom prst="line">
              <a:avLst/>
            </a:prstGeom>
            <a:noFill/>
            <a:ln w="19050">
              <a:solidFill>
                <a:srgbClr val="376092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1" name="Line 21">
              <a:extLst>
                <a:ext uri="{FF2B5EF4-FFF2-40B4-BE49-F238E27FC236}">
                  <a16:creationId xmlns:a16="http://schemas.microsoft.com/office/drawing/2014/main" id="{D7964C44-B0D0-2A49-8666-756733A1E3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34023" y="5242028"/>
              <a:ext cx="799717" cy="0"/>
            </a:xfrm>
            <a:prstGeom prst="line">
              <a:avLst/>
            </a:prstGeom>
            <a:noFill/>
            <a:ln w="19050">
              <a:solidFill>
                <a:srgbClr val="376092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2" name="Rectangle 8">
              <a:extLst>
                <a:ext uri="{FF2B5EF4-FFF2-40B4-BE49-F238E27FC236}">
                  <a16:creationId xmlns:a16="http://schemas.microsoft.com/office/drawing/2014/main" id="{4D2306B9-B8DE-564A-9821-ABF1F225A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807" y="5099897"/>
              <a:ext cx="198353" cy="229616"/>
            </a:xfrm>
            <a:prstGeom prst="rect">
              <a:avLst/>
            </a:prstGeom>
            <a:noFill/>
            <a:ln w="19050" cap="sq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anchor="ctr">
              <a:spAutoFit/>
            </a:bodyPr>
            <a:lstStyle/>
            <a:p>
              <a:r>
                <a:rPr lang="zh-TW" altLang="en-US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 </a:t>
              </a:r>
              <a:r>
                <a:rPr lang="en-US" altLang="zh-TW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t</a:t>
              </a:r>
            </a:p>
          </p:txBody>
        </p:sp>
        <p:sp>
          <p:nvSpPr>
            <p:cNvPr id="113" name="Rectangle 8">
              <a:extLst>
                <a:ext uri="{FF2B5EF4-FFF2-40B4-BE49-F238E27FC236}">
                  <a16:creationId xmlns:a16="http://schemas.microsoft.com/office/drawing/2014/main" id="{4565ACDF-58CC-AA43-A998-02D49173C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703" y="4567252"/>
              <a:ext cx="544653" cy="229616"/>
            </a:xfrm>
            <a:prstGeom prst="rect">
              <a:avLst/>
            </a:prstGeom>
            <a:noFill/>
            <a:ln w="19050" cap="sq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anchor="ctr">
              <a:spAutoFit/>
            </a:bodyPr>
            <a:lstStyle/>
            <a:p>
              <a:r>
                <a:rPr lang="zh-TW" altLang="en-US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 </a:t>
              </a:r>
              <a:r>
                <a:rPr lang="en-US" altLang="zh-TW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Q</a:t>
              </a:r>
              <a:r>
                <a:rPr lang="en-US" altLang="zh-TW" sz="2000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(</a:t>
              </a:r>
              <a:r>
                <a:rPr lang="en-US" altLang="zh-TW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t</a:t>
              </a:r>
              <a:r>
                <a:rPr lang="en-US" altLang="zh-TW" sz="2000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)</a:t>
              </a:r>
            </a:p>
          </p:txBody>
        </p:sp>
      </p:grpSp>
      <p:sp>
        <p:nvSpPr>
          <p:cNvPr id="114" name="Freeform 113">
            <a:extLst>
              <a:ext uri="{FF2B5EF4-FFF2-40B4-BE49-F238E27FC236}">
                <a16:creationId xmlns:a16="http://schemas.microsoft.com/office/drawing/2014/main" id="{BBC4CD1B-C54A-FF43-AFA7-9FB3769E5FB2}"/>
              </a:ext>
            </a:extLst>
          </p:cNvPr>
          <p:cNvSpPr/>
          <p:nvPr/>
        </p:nvSpPr>
        <p:spPr>
          <a:xfrm>
            <a:off x="3436521" y="5507370"/>
            <a:ext cx="981906" cy="478679"/>
          </a:xfrm>
          <a:custGeom>
            <a:avLst/>
            <a:gdLst>
              <a:gd name="connsiteX0" fmla="*/ 0 w 981906"/>
              <a:gd name="connsiteY0" fmla="*/ 478679 h 478679"/>
              <a:gd name="connsiteX1" fmla="*/ 177971 w 981906"/>
              <a:gd name="connsiteY1" fmla="*/ 239339 h 478679"/>
              <a:gd name="connsiteX2" fmla="*/ 337530 w 981906"/>
              <a:gd name="connsiteY2" fmla="*/ 128875 h 478679"/>
              <a:gd name="connsiteX3" fmla="*/ 564596 w 981906"/>
              <a:gd name="connsiteY3" fmla="*/ 49095 h 478679"/>
              <a:gd name="connsiteX4" fmla="*/ 711882 w 981906"/>
              <a:gd name="connsiteY4" fmla="*/ 18410 h 478679"/>
              <a:gd name="connsiteX5" fmla="*/ 981906 w 981906"/>
              <a:gd name="connsiteY5" fmla="*/ 0 h 47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1906" h="478679">
                <a:moveTo>
                  <a:pt x="0" y="478679"/>
                </a:moveTo>
                <a:lnTo>
                  <a:pt x="177971" y="239339"/>
                </a:lnTo>
                <a:lnTo>
                  <a:pt x="337530" y="128875"/>
                </a:lnTo>
                <a:lnTo>
                  <a:pt x="564596" y="49095"/>
                </a:lnTo>
                <a:lnTo>
                  <a:pt x="711882" y="18410"/>
                </a:lnTo>
                <a:lnTo>
                  <a:pt x="981906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041579C-032A-474E-8FF5-9397E9C03757}"/>
              </a:ext>
            </a:extLst>
          </p:cNvPr>
          <p:cNvGrpSpPr/>
          <p:nvPr/>
        </p:nvGrpSpPr>
        <p:grpSpPr>
          <a:xfrm>
            <a:off x="5138036" y="4923935"/>
            <a:ext cx="2324054" cy="1441529"/>
            <a:chOff x="864731" y="4302846"/>
            <a:chExt cx="1580839" cy="1075448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7485A15A-DCA9-E94C-894F-83961F583771}"/>
                </a:ext>
              </a:extLst>
            </p:cNvPr>
            <p:cNvSpPr/>
            <p:nvPr/>
          </p:nvSpPr>
          <p:spPr>
            <a:xfrm>
              <a:off x="888444" y="4302846"/>
              <a:ext cx="1312875" cy="10754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22CA9C7-B0FB-E847-BC4D-0E3E9848232B}"/>
                </a:ext>
              </a:extLst>
            </p:cNvPr>
            <p:cNvSpPr txBox="1"/>
            <p:nvPr/>
          </p:nvSpPr>
          <p:spPr>
            <a:xfrm>
              <a:off x="1008884" y="4311525"/>
              <a:ext cx="1074406" cy="27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Change in V</a:t>
              </a:r>
              <a:r>
                <a:rPr lang="en-US" baseline="-25000" dirty="0">
                  <a:solidFill>
                    <a:srgbClr val="595959"/>
                  </a:solidFill>
                </a:rPr>
                <a:t>T</a:t>
              </a:r>
            </a:p>
          </p:txBody>
        </p:sp>
        <p:sp>
          <p:nvSpPr>
            <p:cNvPr id="118" name="Line 21">
              <a:extLst>
                <a:ext uri="{FF2B5EF4-FFF2-40B4-BE49-F238E27FC236}">
                  <a16:creationId xmlns:a16="http://schemas.microsoft.com/office/drawing/2014/main" id="{A8784851-62AA-C641-AB5D-62F19972BD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75522" y="4672858"/>
              <a:ext cx="0" cy="658009"/>
            </a:xfrm>
            <a:prstGeom prst="line">
              <a:avLst/>
            </a:prstGeom>
            <a:noFill/>
            <a:ln w="19050">
              <a:solidFill>
                <a:srgbClr val="376092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9" name="Line 21">
              <a:extLst>
                <a:ext uri="{FF2B5EF4-FFF2-40B4-BE49-F238E27FC236}">
                  <a16:creationId xmlns:a16="http://schemas.microsoft.com/office/drawing/2014/main" id="{5B040C9F-2912-7F41-965D-584F971263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34023" y="5242028"/>
              <a:ext cx="799717" cy="0"/>
            </a:xfrm>
            <a:prstGeom prst="line">
              <a:avLst/>
            </a:prstGeom>
            <a:noFill/>
            <a:ln w="19050">
              <a:solidFill>
                <a:srgbClr val="376092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0" name="Rectangle 8">
              <a:extLst>
                <a:ext uri="{FF2B5EF4-FFF2-40B4-BE49-F238E27FC236}">
                  <a16:creationId xmlns:a16="http://schemas.microsoft.com/office/drawing/2014/main" id="{B1EBEB73-9807-7F4E-81B0-2255CF8A6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807" y="5060817"/>
              <a:ext cx="428763" cy="307777"/>
            </a:xfrm>
            <a:prstGeom prst="rect">
              <a:avLst/>
            </a:prstGeom>
            <a:noFill/>
            <a:ln w="19050" cap="sq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anchor="ctr">
              <a:spAutoFit/>
            </a:bodyPr>
            <a:lstStyle/>
            <a:p>
              <a:r>
                <a:rPr lang="zh-TW" altLang="en-US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 </a:t>
              </a:r>
              <a:r>
                <a:rPr lang="en-US" altLang="zh-TW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t</a:t>
              </a:r>
            </a:p>
          </p:txBody>
        </p:sp>
        <p:sp>
          <p:nvSpPr>
            <p:cNvPr id="121" name="Rectangle 8">
              <a:extLst>
                <a:ext uri="{FF2B5EF4-FFF2-40B4-BE49-F238E27FC236}">
                  <a16:creationId xmlns:a16="http://schemas.microsoft.com/office/drawing/2014/main" id="{ACF4146C-0022-034D-8510-14D775D39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731" y="4565773"/>
              <a:ext cx="454786" cy="229616"/>
            </a:xfrm>
            <a:prstGeom prst="rect">
              <a:avLst/>
            </a:prstGeom>
            <a:noFill/>
            <a:ln w="19050" cap="sq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anchor="ctr">
              <a:spAutoFit/>
            </a:bodyPr>
            <a:lstStyle/>
            <a:p>
              <a:r>
                <a:rPr lang="zh-TW" altLang="en-US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 </a:t>
              </a:r>
              <a:r>
                <a:rPr lang="en-US" altLang="zh-TW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V</a:t>
              </a:r>
              <a:r>
                <a:rPr lang="en-US" altLang="zh-TW" sz="2000" i="1" baseline="-25000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T</a:t>
              </a:r>
              <a:r>
                <a:rPr lang="en-US" altLang="zh-TW" sz="2000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(</a:t>
              </a:r>
              <a:r>
                <a:rPr lang="en-US" altLang="zh-TW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t</a:t>
              </a:r>
              <a:r>
                <a:rPr lang="en-US" altLang="zh-TW" sz="2000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)</a:t>
              </a:r>
            </a:p>
          </p:txBody>
        </p:sp>
      </p:grpSp>
      <p:sp>
        <p:nvSpPr>
          <p:cNvPr id="122" name="Freeform 121">
            <a:extLst>
              <a:ext uri="{FF2B5EF4-FFF2-40B4-BE49-F238E27FC236}">
                <a16:creationId xmlns:a16="http://schemas.microsoft.com/office/drawing/2014/main" id="{3E5D7F6D-4CD7-DA42-8B35-5A2AA60A2D1E}"/>
              </a:ext>
            </a:extLst>
          </p:cNvPr>
          <p:cNvSpPr/>
          <p:nvPr/>
        </p:nvSpPr>
        <p:spPr>
          <a:xfrm>
            <a:off x="5749371" y="5452960"/>
            <a:ext cx="943834" cy="474946"/>
          </a:xfrm>
          <a:custGeom>
            <a:avLst/>
            <a:gdLst>
              <a:gd name="connsiteX0" fmla="*/ 0 w 981906"/>
              <a:gd name="connsiteY0" fmla="*/ 478679 h 478679"/>
              <a:gd name="connsiteX1" fmla="*/ 177971 w 981906"/>
              <a:gd name="connsiteY1" fmla="*/ 239339 h 478679"/>
              <a:gd name="connsiteX2" fmla="*/ 337530 w 981906"/>
              <a:gd name="connsiteY2" fmla="*/ 128875 h 478679"/>
              <a:gd name="connsiteX3" fmla="*/ 564596 w 981906"/>
              <a:gd name="connsiteY3" fmla="*/ 49095 h 478679"/>
              <a:gd name="connsiteX4" fmla="*/ 711882 w 981906"/>
              <a:gd name="connsiteY4" fmla="*/ 18410 h 478679"/>
              <a:gd name="connsiteX5" fmla="*/ 981906 w 981906"/>
              <a:gd name="connsiteY5" fmla="*/ 0 h 47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1906" h="478679">
                <a:moveTo>
                  <a:pt x="0" y="478679"/>
                </a:moveTo>
                <a:lnTo>
                  <a:pt x="177971" y="239339"/>
                </a:lnTo>
                <a:lnTo>
                  <a:pt x="337530" y="128875"/>
                </a:lnTo>
                <a:lnTo>
                  <a:pt x="564596" y="49095"/>
                </a:lnTo>
                <a:lnTo>
                  <a:pt x="711882" y="18410"/>
                </a:lnTo>
                <a:lnTo>
                  <a:pt x="981906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id="{D6CC74BD-0239-074D-8C75-79131CAB0DB2}"/>
              </a:ext>
            </a:extLst>
          </p:cNvPr>
          <p:cNvSpPr/>
          <p:nvPr/>
        </p:nvSpPr>
        <p:spPr>
          <a:xfrm>
            <a:off x="4885861" y="5519644"/>
            <a:ext cx="227488" cy="2507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:a16="http://schemas.microsoft.com/office/drawing/2014/main" id="{8BC7159F-7BC2-0446-ABEE-1C0C786FC583}"/>
              </a:ext>
            </a:extLst>
          </p:cNvPr>
          <p:cNvSpPr/>
          <p:nvPr/>
        </p:nvSpPr>
        <p:spPr>
          <a:xfrm>
            <a:off x="7227235" y="5576652"/>
            <a:ext cx="261684" cy="2507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11D8921-31CF-D641-83CF-4EE387DD8D14}"/>
              </a:ext>
            </a:extLst>
          </p:cNvPr>
          <p:cNvGrpSpPr/>
          <p:nvPr/>
        </p:nvGrpSpPr>
        <p:grpSpPr>
          <a:xfrm>
            <a:off x="7580234" y="4919215"/>
            <a:ext cx="2289193" cy="1441529"/>
            <a:chOff x="888444" y="4302846"/>
            <a:chExt cx="1557126" cy="1075448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D17FDC2-30E9-EF4D-A13C-8CF8E8DA5028}"/>
                </a:ext>
              </a:extLst>
            </p:cNvPr>
            <p:cNvSpPr/>
            <p:nvPr/>
          </p:nvSpPr>
          <p:spPr>
            <a:xfrm>
              <a:off x="888444" y="4302846"/>
              <a:ext cx="1312875" cy="10754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9B3204F3-0FD6-AD47-8ED0-6168567AC42B}"/>
                </a:ext>
              </a:extLst>
            </p:cNvPr>
            <p:cNvSpPr txBox="1"/>
            <p:nvPr/>
          </p:nvSpPr>
          <p:spPr>
            <a:xfrm>
              <a:off x="909225" y="4304754"/>
              <a:ext cx="1272797" cy="27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Change in Current</a:t>
              </a:r>
              <a:endParaRPr lang="en-US" baseline="-25000" dirty="0">
                <a:solidFill>
                  <a:srgbClr val="595959"/>
                </a:solidFill>
              </a:endParaRPr>
            </a:p>
          </p:txBody>
        </p:sp>
        <p:sp>
          <p:nvSpPr>
            <p:cNvPr id="129" name="Line 21">
              <a:extLst>
                <a:ext uri="{FF2B5EF4-FFF2-40B4-BE49-F238E27FC236}">
                  <a16:creationId xmlns:a16="http://schemas.microsoft.com/office/drawing/2014/main" id="{B3EB3A35-2B5A-3940-9141-641670716B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75522" y="4672858"/>
              <a:ext cx="0" cy="658009"/>
            </a:xfrm>
            <a:prstGeom prst="line">
              <a:avLst/>
            </a:prstGeom>
            <a:noFill/>
            <a:ln w="19050">
              <a:solidFill>
                <a:srgbClr val="376092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30" name="Line 21">
              <a:extLst>
                <a:ext uri="{FF2B5EF4-FFF2-40B4-BE49-F238E27FC236}">
                  <a16:creationId xmlns:a16="http://schemas.microsoft.com/office/drawing/2014/main" id="{0AA25621-E2EF-8B45-9498-A421199650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34023" y="5242028"/>
              <a:ext cx="799717" cy="0"/>
            </a:xfrm>
            <a:prstGeom prst="line">
              <a:avLst/>
            </a:prstGeom>
            <a:noFill/>
            <a:ln w="19050">
              <a:solidFill>
                <a:srgbClr val="376092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31" name="Rectangle 8">
              <a:extLst>
                <a:ext uri="{FF2B5EF4-FFF2-40B4-BE49-F238E27FC236}">
                  <a16:creationId xmlns:a16="http://schemas.microsoft.com/office/drawing/2014/main" id="{E5B87954-42FE-C545-A22F-211E1F469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807" y="5060817"/>
              <a:ext cx="428763" cy="307777"/>
            </a:xfrm>
            <a:prstGeom prst="rect">
              <a:avLst/>
            </a:prstGeom>
            <a:noFill/>
            <a:ln w="19050" cap="sq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anchor="ctr">
              <a:spAutoFit/>
            </a:bodyPr>
            <a:lstStyle/>
            <a:p>
              <a:r>
                <a:rPr lang="zh-TW" altLang="en-US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 </a:t>
              </a:r>
              <a:r>
                <a:rPr lang="en-US" altLang="zh-TW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t</a:t>
              </a:r>
            </a:p>
          </p:txBody>
        </p:sp>
        <p:sp>
          <p:nvSpPr>
            <p:cNvPr id="132" name="Rectangle 8">
              <a:extLst>
                <a:ext uri="{FF2B5EF4-FFF2-40B4-BE49-F238E27FC236}">
                  <a16:creationId xmlns:a16="http://schemas.microsoft.com/office/drawing/2014/main" id="{31E3ABEE-348C-9546-B1F1-E094F7C34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237" y="4561292"/>
              <a:ext cx="544653" cy="229616"/>
            </a:xfrm>
            <a:prstGeom prst="rect">
              <a:avLst/>
            </a:prstGeom>
            <a:noFill/>
            <a:ln w="19050" cap="sq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anchor="ctr">
              <a:spAutoFit/>
            </a:bodyPr>
            <a:lstStyle/>
            <a:p>
              <a:r>
                <a:rPr lang="zh-TW" altLang="en-US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 </a:t>
              </a:r>
              <a:r>
                <a:rPr lang="en-US" altLang="zh-TW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I</a:t>
              </a:r>
              <a:r>
                <a:rPr lang="en-US" altLang="zh-TW" sz="2000" i="1" baseline="-25000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D</a:t>
              </a:r>
              <a:r>
                <a:rPr lang="en-US" altLang="zh-TW" sz="2000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(</a:t>
              </a:r>
              <a:r>
                <a:rPr lang="en-US" altLang="zh-TW" sz="2000" i="1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t</a:t>
              </a:r>
              <a:r>
                <a:rPr lang="en-US" altLang="zh-TW" sz="2000" dirty="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PMingLiU" charset="0"/>
                  <a:cs typeface="Times New Roman"/>
                </a:rPr>
                <a:t>)</a:t>
              </a:r>
            </a:p>
          </p:txBody>
        </p:sp>
      </p:grpSp>
      <p:sp>
        <p:nvSpPr>
          <p:cNvPr id="133" name="Freeform 132">
            <a:extLst>
              <a:ext uri="{FF2B5EF4-FFF2-40B4-BE49-F238E27FC236}">
                <a16:creationId xmlns:a16="http://schemas.microsoft.com/office/drawing/2014/main" id="{65798083-1073-5F4C-BD44-DDA4FB19022F}"/>
              </a:ext>
            </a:extLst>
          </p:cNvPr>
          <p:cNvSpPr/>
          <p:nvPr/>
        </p:nvSpPr>
        <p:spPr>
          <a:xfrm flipV="1">
            <a:off x="8146098" y="5582779"/>
            <a:ext cx="943834" cy="473838"/>
          </a:xfrm>
          <a:custGeom>
            <a:avLst/>
            <a:gdLst>
              <a:gd name="connsiteX0" fmla="*/ 0 w 981906"/>
              <a:gd name="connsiteY0" fmla="*/ 478679 h 478679"/>
              <a:gd name="connsiteX1" fmla="*/ 177971 w 981906"/>
              <a:gd name="connsiteY1" fmla="*/ 239339 h 478679"/>
              <a:gd name="connsiteX2" fmla="*/ 337530 w 981906"/>
              <a:gd name="connsiteY2" fmla="*/ 128875 h 478679"/>
              <a:gd name="connsiteX3" fmla="*/ 564596 w 981906"/>
              <a:gd name="connsiteY3" fmla="*/ 49095 h 478679"/>
              <a:gd name="connsiteX4" fmla="*/ 711882 w 981906"/>
              <a:gd name="connsiteY4" fmla="*/ 18410 h 478679"/>
              <a:gd name="connsiteX5" fmla="*/ 981906 w 981906"/>
              <a:gd name="connsiteY5" fmla="*/ 0 h 47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1906" h="478679">
                <a:moveTo>
                  <a:pt x="0" y="478679"/>
                </a:moveTo>
                <a:lnTo>
                  <a:pt x="177971" y="239339"/>
                </a:lnTo>
                <a:lnTo>
                  <a:pt x="337530" y="128875"/>
                </a:lnTo>
                <a:lnTo>
                  <a:pt x="564596" y="49095"/>
                </a:lnTo>
                <a:lnTo>
                  <a:pt x="711882" y="18410"/>
                </a:lnTo>
                <a:lnTo>
                  <a:pt x="981906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1F28C9D-ED40-C74B-872B-2677E98BF1DC}"/>
                  </a:ext>
                </a:extLst>
              </p:cNvPr>
              <p:cNvSpPr txBox="1"/>
              <p:nvPr/>
            </p:nvSpPr>
            <p:spPr>
              <a:xfrm>
                <a:off x="3767081" y="2009329"/>
                <a:ext cx="2335506" cy="354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d>
                        <m:d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𝑓𝑏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1F28C9D-ED40-C74B-872B-2677E98BF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081" y="2009329"/>
                <a:ext cx="2335506" cy="354521"/>
              </a:xfrm>
              <a:prstGeom prst="rect">
                <a:avLst/>
              </a:prstGeom>
              <a:blipFill>
                <a:blip r:embed="rId7"/>
                <a:stretch>
                  <a:fillRect l="-3784" t="-3448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549631A-9946-9249-9E13-63CDEA4D66E4}"/>
                  </a:ext>
                </a:extLst>
              </p:cNvPr>
              <p:cNvSpPr txBox="1"/>
              <p:nvPr/>
            </p:nvSpPr>
            <p:spPr>
              <a:xfrm>
                <a:off x="3294624" y="3390950"/>
                <a:ext cx="62882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549631A-9946-9249-9E13-63CDEA4D6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624" y="3390950"/>
                <a:ext cx="628825" cy="307777"/>
              </a:xfrm>
              <a:prstGeom prst="rect">
                <a:avLst/>
              </a:prstGeom>
              <a:blipFill>
                <a:blip r:embed="rId8"/>
                <a:stretch>
                  <a:fillRect l="-15686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617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9848</TotalTime>
  <Words>2200</Words>
  <Application>Microsoft Macintosh PowerPoint</Application>
  <PresentationFormat>A4 Paper (210x297 mm)</PresentationFormat>
  <Paragraphs>409</Paragraphs>
  <Slides>43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8</vt:i4>
      </vt:variant>
      <vt:variant>
        <vt:lpstr>Slide Titles</vt:lpstr>
      </vt:variant>
      <vt:variant>
        <vt:i4>43</vt:i4>
      </vt:variant>
    </vt:vector>
  </HeadingPairs>
  <TitlesOfParts>
    <vt:vector size="66" baseType="lpstr">
      <vt:lpstr>ＭＳ Ｐゴシック</vt:lpstr>
      <vt:lpstr>新細明體</vt:lpstr>
      <vt:lpstr>新細明體</vt:lpstr>
      <vt:lpstr>宋体</vt:lpstr>
      <vt:lpstr>Arial</vt:lpstr>
      <vt:lpstr>Arial Narrow</vt:lpstr>
      <vt:lpstr>Calibri</vt:lpstr>
      <vt:lpstr>Cambria Math</vt:lpstr>
      <vt:lpstr>GillSans</vt:lpstr>
      <vt:lpstr>Helvetica</vt:lpstr>
      <vt:lpstr>Mangal</vt:lpstr>
      <vt:lpstr>Symbol</vt:lpstr>
      <vt:lpstr>Times New Roman</vt:lpstr>
      <vt:lpstr>Wingdings</vt:lpstr>
      <vt:lpstr>Office Theme</vt:lpstr>
      <vt:lpstr>Equation</vt:lpstr>
      <vt:lpstr>Equation.DSMT4</vt:lpstr>
      <vt:lpstr>Visio.Drawing.11</vt:lpstr>
      <vt:lpstr>Origin50.Graph</vt:lpstr>
      <vt:lpstr>Visio.Drawing.6</vt:lpstr>
      <vt:lpstr>Visio.Drawing.15</vt:lpstr>
      <vt:lpstr>Graph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Mansun Chan</dc:creator>
  <cp:lastModifiedBy>Microsoft Office User</cp:lastModifiedBy>
  <cp:revision>174</cp:revision>
  <dcterms:created xsi:type="dcterms:W3CDTF">2016-06-19T14:07:09Z</dcterms:created>
  <dcterms:modified xsi:type="dcterms:W3CDTF">2019-06-20T15:19:53Z</dcterms:modified>
</cp:coreProperties>
</file>